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140753967" r:id="rId5"/>
    <p:sldId id="2140753998" r:id="rId6"/>
    <p:sldId id="2140753999" r:id="rId7"/>
    <p:sldId id="2140753988" r:id="rId8"/>
    <p:sldId id="2140753997" r:id="rId9"/>
    <p:sldId id="2140753996" r:id="rId10"/>
    <p:sldId id="2140753962" r:id="rId11"/>
    <p:sldId id="2140753963" r:id="rId12"/>
    <p:sldId id="2140753965" r:id="rId13"/>
    <p:sldId id="2140753966" r:id="rId14"/>
    <p:sldId id="2140753960" r:id="rId15"/>
    <p:sldId id="2140753957" r:id="rId16"/>
    <p:sldId id="2140753956" r:id="rId17"/>
    <p:sldId id="2140753958" r:id="rId18"/>
    <p:sldId id="2140753671" r:id="rId19"/>
    <p:sldId id="2140753959" r:id="rId20"/>
    <p:sldId id="2140753964"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12F91-C5C4-5145-8FDB-611B9A0854BE}">
          <p14:sldIdLst>
            <p14:sldId id="2140753967"/>
            <p14:sldId id="2140753998"/>
            <p14:sldId id="2140753999"/>
            <p14:sldId id="2140753988"/>
            <p14:sldId id="2140753997"/>
            <p14:sldId id="2140753996"/>
            <p14:sldId id="2140753962"/>
            <p14:sldId id="2140753963"/>
            <p14:sldId id="2140753965"/>
            <p14:sldId id="2140753966"/>
            <p14:sldId id="2140753960"/>
            <p14:sldId id="2140753957"/>
            <p14:sldId id="2140753956"/>
            <p14:sldId id="2140753958"/>
            <p14:sldId id="2140753671"/>
            <p14:sldId id="2140753959"/>
            <p14:sldId id="2140753964"/>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5B5"/>
    <a:srgbClr val="33B2C1"/>
    <a:srgbClr val="19226D"/>
    <a:srgbClr val="F37121"/>
    <a:srgbClr val="50B848"/>
    <a:srgbClr val="034EA2"/>
    <a:srgbClr val="F2F2F2"/>
    <a:srgbClr val="3EA9C1"/>
    <a:srgbClr val="33B2C0"/>
    <a:srgbClr val="E4E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387048-5DA1-4ABA-9536-FBEF6268ADC0}" v="5" dt="2024-05-13T03:29:18.150"/>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76150" autoAdjust="0"/>
  </p:normalViewPr>
  <p:slideViewPr>
    <p:cSldViewPr snapToGrid="0">
      <p:cViewPr varScale="1">
        <p:scale>
          <a:sx n="63" d="100"/>
          <a:sy n="63" d="100"/>
        </p:scale>
        <p:origin x="15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ử Hưng" userId="3df214142ac8f3e4" providerId="LiveId" clId="{67387048-5DA1-4ABA-9536-FBEF6268ADC0}"/>
    <pc:docChg chg="undo custSel addSld delSld modSld sldOrd modSection">
      <pc:chgData name="Chử Hưng" userId="3df214142ac8f3e4" providerId="LiveId" clId="{67387048-5DA1-4ABA-9536-FBEF6268ADC0}" dt="2024-05-13T03:33:19.560" v="309" actId="14100"/>
      <pc:docMkLst>
        <pc:docMk/>
      </pc:docMkLst>
      <pc:sldChg chg="ord">
        <pc:chgData name="Chử Hưng" userId="3df214142ac8f3e4" providerId="LiveId" clId="{67387048-5DA1-4ABA-9536-FBEF6268ADC0}" dt="2024-05-13T03:14:26.687" v="300"/>
        <pc:sldMkLst>
          <pc:docMk/>
          <pc:sldMk cId="216104999" sldId="2140753671"/>
        </pc:sldMkLst>
      </pc:sldChg>
      <pc:sldChg chg="add">
        <pc:chgData name="Chử Hưng" userId="3df214142ac8f3e4" providerId="LiveId" clId="{67387048-5DA1-4ABA-9536-FBEF6268ADC0}" dt="2024-05-13T03:14:20.409" v="296"/>
        <pc:sldMkLst>
          <pc:docMk/>
          <pc:sldMk cId="4170147733" sldId="2140753956"/>
        </pc:sldMkLst>
      </pc:sldChg>
      <pc:sldChg chg="add">
        <pc:chgData name="Chử Hưng" userId="3df214142ac8f3e4" providerId="LiveId" clId="{67387048-5DA1-4ABA-9536-FBEF6268ADC0}" dt="2024-05-13T03:14:20.409" v="296"/>
        <pc:sldMkLst>
          <pc:docMk/>
          <pc:sldMk cId="1311348207" sldId="2140753957"/>
        </pc:sldMkLst>
      </pc:sldChg>
      <pc:sldChg chg="add">
        <pc:chgData name="Chử Hưng" userId="3df214142ac8f3e4" providerId="LiveId" clId="{67387048-5DA1-4ABA-9536-FBEF6268ADC0}" dt="2024-05-13T03:14:20.409" v="296"/>
        <pc:sldMkLst>
          <pc:docMk/>
          <pc:sldMk cId="3759720312" sldId="2140753958"/>
        </pc:sldMkLst>
      </pc:sldChg>
      <pc:sldChg chg="modSp mod ord modNotesTx">
        <pc:chgData name="Chử Hưng" userId="3df214142ac8f3e4" providerId="LiveId" clId="{67387048-5DA1-4ABA-9536-FBEF6268ADC0}" dt="2024-05-13T02:30:50.417" v="295" actId="20577"/>
        <pc:sldMkLst>
          <pc:docMk/>
          <pc:sldMk cId="3745996642" sldId="2140753959"/>
        </pc:sldMkLst>
        <pc:spChg chg="mod">
          <ac:chgData name="Chử Hưng" userId="3df214142ac8f3e4" providerId="LiveId" clId="{67387048-5DA1-4ABA-9536-FBEF6268ADC0}" dt="2024-05-13T02:30:50.417" v="295" actId="20577"/>
          <ac:spMkLst>
            <pc:docMk/>
            <pc:sldMk cId="3745996642" sldId="2140753959"/>
            <ac:spMk id="2" creationId="{8B0C6B3F-BC5B-4B91-9324-190A44D11D03}"/>
          </ac:spMkLst>
        </pc:spChg>
        <pc:grpChg chg="mod">
          <ac:chgData name="Chử Hưng" userId="3df214142ac8f3e4" providerId="LiveId" clId="{67387048-5DA1-4ABA-9536-FBEF6268ADC0}" dt="2024-05-13T02:29:40.539" v="271" actId="1076"/>
          <ac:grpSpMkLst>
            <pc:docMk/>
            <pc:sldMk cId="3745996642" sldId="2140753959"/>
            <ac:grpSpMk id="33" creationId="{4E4EAB4B-1B9C-3154-3A9D-0CD7F8F14300}"/>
          </ac:grpSpMkLst>
        </pc:grpChg>
      </pc:sldChg>
      <pc:sldChg chg="add">
        <pc:chgData name="Chử Hưng" userId="3df214142ac8f3e4" providerId="LiveId" clId="{67387048-5DA1-4ABA-9536-FBEF6268ADC0}" dt="2024-05-13T03:14:20.409" v="296"/>
        <pc:sldMkLst>
          <pc:docMk/>
          <pc:sldMk cId="176695106" sldId="2140753960"/>
        </pc:sldMkLst>
      </pc:sldChg>
      <pc:sldChg chg="addSp delSp modSp del mod modNotesTx">
        <pc:chgData name="Chử Hưng" userId="3df214142ac8f3e4" providerId="LiveId" clId="{67387048-5DA1-4ABA-9536-FBEF6268ADC0}" dt="2024-05-13T03:14:33.884" v="301" actId="2696"/>
        <pc:sldMkLst>
          <pc:docMk/>
          <pc:sldMk cId="1122681592" sldId="2140753962"/>
        </pc:sldMkLst>
        <pc:spChg chg="mod">
          <ac:chgData name="Chử Hưng" userId="3df214142ac8f3e4" providerId="LiveId" clId="{67387048-5DA1-4ABA-9536-FBEF6268ADC0}" dt="2024-05-13T01:33:58.835" v="18" actId="20577"/>
          <ac:spMkLst>
            <pc:docMk/>
            <pc:sldMk cId="1122681592" sldId="2140753962"/>
            <ac:spMk id="2" creationId="{8B0C6B3F-BC5B-4B91-9324-190A44D11D03}"/>
          </ac:spMkLst>
        </pc:spChg>
        <pc:spChg chg="add mod">
          <ac:chgData name="Chử Hưng" userId="3df214142ac8f3e4" providerId="LiveId" clId="{67387048-5DA1-4ABA-9536-FBEF6268ADC0}" dt="2024-05-13T01:37:19.190" v="187" actId="1076"/>
          <ac:spMkLst>
            <pc:docMk/>
            <pc:sldMk cId="1122681592" sldId="2140753962"/>
            <ac:spMk id="4" creationId="{32BC4361-8A87-2D7B-0115-2D69C3625D72}"/>
          </ac:spMkLst>
        </pc:spChg>
        <pc:spChg chg="del">
          <ac:chgData name="Chử Hưng" userId="3df214142ac8f3e4" providerId="LiveId" clId="{67387048-5DA1-4ABA-9536-FBEF6268ADC0}" dt="2024-05-12T23:41:44.197" v="2" actId="478"/>
          <ac:spMkLst>
            <pc:docMk/>
            <pc:sldMk cId="1122681592" sldId="2140753962"/>
            <ac:spMk id="5" creationId="{0388B0B1-125A-922D-6342-0301F3C74757}"/>
          </ac:spMkLst>
        </pc:spChg>
        <pc:spChg chg="add del mod">
          <ac:chgData name="Chử Hưng" userId="3df214142ac8f3e4" providerId="LiveId" clId="{67387048-5DA1-4ABA-9536-FBEF6268ADC0}" dt="2024-05-13T01:51:46.174" v="190" actId="478"/>
          <ac:spMkLst>
            <pc:docMk/>
            <pc:sldMk cId="1122681592" sldId="2140753962"/>
            <ac:spMk id="6" creationId="{27E3E03F-9D8D-C656-F7D8-BC75D01FA499}"/>
          </ac:spMkLst>
        </pc:spChg>
        <pc:spChg chg="add mod">
          <ac:chgData name="Chử Hưng" userId="3df214142ac8f3e4" providerId="LiveId" clId="{67387048-5DA1-4ABA-9536-FBEF6268ADC0}" dt="2024-05-13T01:59:54.194" v="216" actId="1076"/>
          <ac:spMkLst>
            <pc:docMk/>
            <pc:sldMk cId="1122681592" sldId="2140753962"/>
            <ac:spMk id="8" creationId="{D79E23F4-FC1E-D84C-3C5E-1587DE8C25F1}"/>
          </ac:spMkLst>
        </pc:spChg>
        <pc:grpChg chg="del">
          <ac:chgData name="Chử Hưng" userId="3df214142ac8f3e4" providerId="LiveId" clId="{67387048-5DA1-4ABA-9536-FBEF6268ADC0}" dt="2024-05-12T23:41:44.197" v="2" actId="478"/>
          <ac:grpSpMkLst>
            <pc:docMk/>
            <pc:sldMk cId="1122681592" sldId="2140753962"/>
            <ac:grpSpMk id="33" creationId="{4E4EAB4B-1B9C-3154-3A9D-0CD7F8F14300}"/>
          </ac:grpSpMkLst>
        </pc:grpChg>
        <pc:cxnChg chg="mod">
          <ac:chgData name="Chử Hưng" userId="3df214142ac8f3e4" providerId="LiveId" clId="{67387048-5DA1-4ABA-9536-FBEF6268ADC0}" dt="2024-05-12T23:41:44.197" v="2" actId="478"/>
          <ac:cxnSpMkLst>
            <pc:docMk/>
            <pc:sldMk cId="1122681592" sldId="2140753962"/>
            <ac:cxnSpMk id="18" creationId="{D7DF8EFD-8C84-D6C7-09DB-826DDEA92300}"/>
          </ac:cxnSpMkLst>
        </pc:cxnChg>
        <pc:cxnChg chg="mod">
          <ac:chgData name="Chử Hưng" userId="3df214142ac8f3e4" providerId="LiveId" clId="{67387048-5DA1-4ABA-9536-FBEF6268ADC0}" dt="2024-05-12T23:41:44.197" v="2" actId="478"/>
          <ac:cxnSpMkLst>
            <pc:docMk/>
            <pc:sldMk cId="1122681592" sldId="2140753962"/>
            <ac:cxnSpMk id="20" creationId="{D5FA8A00-6A0B-2480-B7F2-4B1112537465}"/>
          </ac:cxnSpMkLst>
        </pc:cxnChg>
        <pc:cxnChg chg="mod">
          <ac:chgData name="Chử Hưng" userId="3df214142ac8f3e4" providerId="LiveId" clId="{67387048-5DA1-4ABA-9536-FBEF6268ADC0}" dt="2024-05-12T23:41:44.197" v="2" actId="478"/>
          <ac:cxnSpMkLst>
            <pc:docMk/>
            <pc:sldMk cId="1122681592" sldId="2140753962"/>
            <ac:cxnSpMk id="27" creationId="{F7D4243D-3408-7EC8-1B99-37ACF855E043}"/>
          </ac:cxnSpMkLst>
        </pc:cxnChg>
      </pc:sldChg>
      <pc:sldChg chg="modSp add mod ord">
        <pc:chgData name="Chử Hưng" userId="3df214142ac8f3e4" providerId="LiveId" clId="{67387048-5DA1-4ABA-9536-FBEF6268ADC0}" dt="2024-05-13T03:33:19.560" v="309" actId="14100"/>
        <pc:sldMkLst>
          <pc:docMk/>
          <pc:sldMk cId="2880615013" sldId="2140753962"/>
        </pc:sldMkLst>
        <pc:spChg chg="mod">
          <ac:chgData name="Chử Hưng" userId="3df214142ac8f3e4" providerId="LiveId" clId="{67387048-5DA1-4ABA-9536-FBEF6268ADC0}" dt="2024-05-13T03:33:19.560" v="309" actId="14100"/>
          <ac:spMkLst>
            <pc:docMk/>
            <pc:sldMk cId="2880615013" sldId="2140753962"/>
            <ac:spMk id="8" creationId="{D79E23F4-FC1E-D84C-3C5E-1587DE8C25F1}"/>
          </ac:spMkLst>
        </pc:spChg>
      </pc:sldChg>
      <pc:sldChg chg="delSp modSp add mod ord">
        <pc:chgData name="Chử Hưng" userId="3df214142ac8f3e4" providerId="LiveId" clId="{67387048-5DA1-4ABA-9536-FBEF6268ADC0}" dt="2024-05-13T03:33:11.999" v="308" actId="1076"/>
        <pc:sldMkLst>
          <pc:docMk/>
          <pc:sldMk cId="186564451" sldId="2140753963"/>
        </pc:sldMkLst>
        <pc:spChg chg="mod">
          <ac:chgData name="Chử Hưng" userId="3df214142ac8f3e4" providerId="LiveId" clId="{67387048-5DA1-4ABA-9536-FBEF6268ADC0}" dt="2024-05-13T03:33:09.301" v="307" actId="1076"/>
          <ac:spMkLst>
            <pc:docMk/>
            <pc:sldMk cId="186564451" sldId="2140753963"/>
            <ac:spMk id="5" creationId="{EC327FDC-A183-F354-88F3-849D94290667}"/>
          </ac:spMkLst>
        </pc:spChg>
        <pc:spChg chg="del">
          <ac:chgData name="Chử Hưng" userId="3df214142ac8f3e4" providerId="LiveId" clId="{67387048-5DA1-4ABA-9536-FBEF6268ADC0}" dt="2024-05-13T03:33:06.043" v="306" actId="478"/>
          <ac:spMkLst>
            <pc:docMk/>
            <pc:sldMk cId="186564451" sldId="2140753963"/>
            <ac:spMk id="6" creationId="{D99C7363-9D77-8D18-9C48-4C9B55C303AB}"/>
          </ac:spMkLst>
        </pc:spChg>
        <pc:spChg chg="mod">
          <ac:chgData name="Chử Hưng" userId="3df214142ac8f3e4" providerId="LiveId" clId="{67387048-5DA1-4ABA-9536-FBEF6268ADC0}" dt="2024-05-13T03:33:11.999" v="308" actId="1076"/>
          <ac:spMkLst>
            <pc:docMk/>
            <pc:sldMk cId="186564451" sldId="2140753963"/>
            <ac:spMk id="8" creationId="{DD96BA8B-C2D7-0D82-5263-E3FBE90BF391}"/>
          </ac:spMkLst>
        </pc:spChg>
      </pc:sldChg>
      <pc:sldChg chg="addSp delSp modSp add del mod">
        <pc:chgData name="Chử Hưng" userId="3df214142ac8f3e4" providerId="LiveId" clId="{67387048-5DA1-4ABA-9536-FBEF6268ADC0}" dt="2024-05-13T03:14:33.884" v="301" actId="2696"/>
        <pc:sldMkLst>
          <pc:docMk/>
          <pc:sldMk cId="2645563054" sldId="2140753963"/>
        </pc:sldMkLst>
        <pc:spChg chg="mod">
          <ac:chgData name="Chử Hưng" userId="3df214142ac8f3e4" providerId="LiveId" clId="{67387048-5DA1-4ABA-9536-FBEF6268ADC0}" dt="2024-05-13T01:34:11.609" v="27" actId="20577"/>
          <ac:spMkLst>
            <pc:docMk/>
            <pc:sldMk cId="2645563054" sldId="2140753963"/>
            <ac:spMk id="2" creationId="{8B0C6B3F-BC5B-4B91-9324-190A44D11D03}"/>
          </ac:spMkLst>
        </pc:spChg>
        <pc:spChg chg="add mod">
          <ac:chgData name="Chử Hưng" userId="3df214142ac8f3e4" providerId="LiveId" clId="{67387048-5DA1-4ABA-9536-FBEF6268ADC0}" dt="2024-05-13T02:29:23.639" v="270" actId="1035"/>
          <ac:spMkLst>
            <pc:docMk/>
            <pc:sldMk cId="2645563054" sldId="2140753963"/>
            <ac:spMk id="5" creationId="{EC327FDC-A183-F354-88F3-849D94290667}"/>
          </ac:spMkLst>
        </pc:spChg>
        <pc:spChg chg="add mod">
          <ac:chgData name="Chử Hưng" userId="3df214142ac8f3e4" providerId="LiveId" clId="{67387048-5DA1-4ABA-9536-FBEF6268ADC0}" dt="2024-05-13T02:01:37.976" v="234" actId="12"/>
          <ac:spMkLst>
            <pc:docMk/>
            <pc:sldMk cId="2645563054" sldId="2140753963"/>
            <ac:spMk id="6" creationId="{D99C7363-9D77-8D18-9C48-4C9B55C303AB}"/>
          </ac:spMkLst>
        </pc:spChg>
        <pc:spChg chg="add del mod">
          <ac:chgData name="Chử Hưng" userId="3df214142ac8f3e4" providerId="LiveId" clId="{67387048-5DA1-4ABA-9536-FBEF6268ADC0}" dt="2024-05-13T02:29:17.472" v="266" actId="20577"/>
          <ac:spMkLst>
            <pc:docMk/>
            <pc:sldMk cId="2645563054" sldId="2140753963"/>
            <ac:spMk id="8" creationId="{DD96BA8B-C2D7-0D82-5263-E3FBE90BF391}"/>
          </ac:spMkLst>
        </pc:spChg>
      </pc:sldChg>
      <pc:sldChg chg="add">
        <pc:chgData name="Chử Hưng" userId="3df214142ac8f3e4" providerId="LiveId" clId="{67387048-5DA1-4ABA-9536-FBEF6268ADC0}" dt="2024-05-13T01:34:05.010" v="20" actId="2890"/>
        <pc:sldMkLst>
          <pc:docMk/>
          <pc:sldMk cId="2306975899" sldId="2140753964"/>
        </pc:sldMkLst>
      </pc:sldChg>
      <pc:sldChg chg="add">
        <pc:chgData name="Chử Hưng" userId="3df214142ac8f3e4" providerId="LiveId" clId="{67387048-5DA1-4ABA-9536-FBEF6268ADC0}" dt="2024-05-13T03:14:20.409" v="296"/>
        <pc:sldMkLst>
          <pc:docMk/>
          <pc:sldMk cId="1362258713" sldId="2140753965"/>
        </pc:sldMkLst>
      </pc:sldChg>
      <pc:sldChg chg="add">
        <pc:chgData name="Chử Hưng" userId="3df214142ac8f3e4" providerId="LiveId" clId="{67387048-5DA1-4ABA-9536-FBEF6268ADC0}" dt="2024-05-13T03:14:20.409" v="296"/>
        <pc:sldMkLst>
          <pc:docMk/>
          <pc:sldMk cId="2526323540" sldId="2140753966"/>
        </pc:sldMkLst>
      </pc:sldChg>
      <pc:sldChg chg="add">
        <pc:chgData name="Chử Hưng" userId="3df214142ac8f3e4" providerId="LiveId" clId="{67387048-5DA1-4ABA-9536-FBEF6268ADC0}" dt="2024-05-13T03:29:18.140" v="305"/>
        <pc:sldMkLst>
          <pc:docMk/>
          <pc:sldMk cId="231532094" sldId="2140753967"/>
        </pc:sldMkLst>
      </pc:sldChg>
      <pc:sldChg chg="add">
        <pc:chgData name="Chử Hưng" userId="3df214142ac8f3e4" providerId="LiveId" clId="{67387048-5DA1-4ABA-9536-FBEF6268ADC0}" dt="2024-05-13T03:29:18.140" v="305"/>
        <pc:sldMkLst>
          <pc:docMk/>
          <pc:sldMk cId="3688504165" sldId="2140753988"/>
        </pc:sldMkLst>
      </pc:sldChg>
      <pc:sldChg chg="add">
        <pc:chgData name="Chử Hưng" userId="3df214142ac8f3e4" providerId="LiveId" clId="{67387048-5DA1-4ABA-9536-FBEF6268ADC0}" dt="2024-05-13T03:29:18.140" v="305"/>
        <pc:sldMkLst>
          <pc:docMk/>
          <pc:sldMk cId="1244499736" sldId="2140753996"/>
        </pc:sldMkLst>
      </pc:sldChg>
      <pc:sldChg chg="add">
        <pc:chgData name="Chử Hưng" userId="3df214142ac8f3e4" providerId="LiveId" clId="{67387048-5DA1-4ABA-9536-FBEF6268ADC0}" dt="2024-05-13T03:29:18.140" v="305"/>
        <pc:sldMkLst>
          <pc:docMk/>
          <pc:sldMk cId="335440649" sldId="2140753997"/>
        </pc:sldMkLst>
      </pc:sldChg>
      <pc:sldChg chg="add">
        <pc:chgData name="Chử Hưng" userId="3df214142ac8f3e4" providerId="LiveId" clId="{67387048-5DA1-4ABA-9536-FBEF6268ADC0}" dt="2024-05-13T03:29:18.140" v="305"/>
        <pc:sldMkLst>
          <pc:docMk/>
          <pc:sldMk cId="94890309" sldId="2140753998"/>
        </pc:sldMkLst>
      </pc:sldChg>
      <pc:sldChg chg="add">
        <pc:chgData name="Chử Hưng" userId="3df214142ac8f3e4" providerId="LiveId" clId="{67387048-5DA1-4ABA-9536-FBEF6268ADC0}" dt="2024-05-13T03:29:18.140" v="305"/>
        <pc:sldMkLst>
          <pc:docMk/>
          <pc:sldMk cId="2172713203" sldId="214075399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5524A-D9F4-7545-AB95-5226F9D34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BCAF79B1-55A0-5A4C-8442-40DC6CEBD8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05CAF-285F-1248-96A4-68300F7F9840}" type="datetimeFigureOut">
              <a:rPr lang="en-VN" smtClean="0"/>
              <a:t>05/13/2024</a:t>
            </a:fld>
            <a:endParaRPr lang="en-VN"/>
          </a:p>
        </p:txBody>
      </p:sp>
      <p:sp>
        <p:nvSpPr>
          <p:cNvPr id="4" name="Footer Placeholder 3">
            <a:extLst>
              <a:ext uri="{FF2B5EF4-FFF2-40B4-BE49-F238E27FC236}">
                <a16:creationId xmlns:a16="http://schemas.microsoft.com/office/drawing/2014/main" id="{76E336C1-B440-0443-8FF8-F82E4A5B0D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F74F16BD-3B62-C946-A536-E43A745C7A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C45307-BBFD-0045-B4A6-B73E368179D6}" type="slidenum">
              <a:rPr lang="en-VN" smtClean="0"/>
              <a:t>‹#›</a:t>
            </a:fld>
            <a:endParaRPr lang="en-VN"/>
          </a:p>
        </p:txBody>
      </p:sp>
    </p:spTree>
    <p:extLst>
      <p:ext uri="{BB962C8B-B14F-4D97-AF65-F5344CB8AC3E}">
        <p14:creationId xmlns:p14="http://schemas.microsoft.com/office/powerpoint/2010/main" val="32571309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12EB2-7195-4DCC-A544-62F8933C210E}" type="datetimeFigureOut">
              <a:rPr lang="en-US" smtClean="0"/>
              <a:t>5/13/2024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B53C0-79AE-4DBD-9505-8B7D1F13E088}" type="slidenum">
              <a:rPr lang="en-US" smtClean="0"/>
              <a:t>‹#›</a:t>
            </a:fld>
            <a:endParaRPr lang="en-US"/>
          </a:p>
        </p:txBody>
      </p:sp>
    </p:spTree>
    <p:extLst>
      <p:ext uri="{BB962C8B-B14F-4D97-AF65-F5344CB8AC3E}">
        <p14:creationId xmlns:p14="http://schemas.microsoft.com/office/powerpoint/2010/main" val="6372991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Thứ</a:t>
            </a:r>
            <a:r>
              <a:rPr lang="en-US" dirty="0"/>
              <a:t> </a:t>
            </a:r>
            <a:r>
              <a:rPr lang="en-US" dirty="0" err="1"/>
              <a:t>tự</a:t>
            </a:r>
            <a:r>
              <a:rPr lang="en-US" dirty="0"/>
              <a:t> </a:t>
            </a:r>
            <a:r>
              <a:rPr lang="en-US" dirty="0" err="1"/>
              <a:t>thực</a:t>
            </a:r>
            <a:r>
              <a:rPr lang="en-US" dirty="0"/>
              <a:t> </a:t>
            </a:r>
            <a:r>
              <a:rPr lang="en-US" dirty="0" err="1"/>
              <a:t>hiện</a:t>
            </a:r>
            <a:r>
              <a:rPr lang="en-US" dirty="0"/>
              <a:t> </a:t>
            </a:r>
            <a:r>
              <a:rPr lang="en-US" dirty="0" err="1"/>
              <a:t>của</a:t>
            </a:r>
            <a:r>
              <a:rPr lang="en-US" dirty="0"/>
              <a:t> </a:t>
            </a:r>
            <a:r>
              <a:rPr lang="en-US" dirty="0" err="1"/>
              <a:t>hàm</a:t>
            </a:r>
            <a:r>
              <a:rPr lang="en-US" dirty="0"/>
              <a:t> : </a:t>
            </a:r>
          </a:p>
          <a:p>
            <a:r>
              <a:rPr lang="en-US" dirty="0"/>
              <a:t>Khi </a:t>
            </a:r>
            <a:r>
              <a:rPr lang="en-US" dirty="0" err="1"/>
              <a:t>chạy</a:t>
            </a:r>
            <a:r>
              <a:rPr lang="en-US" dirty="0"/>
              <a:t> </a:t>
            </a:r>
            <a:r>
              <a:rPr lang="en-US" dirty="0" err="1"/>
              <a:t>vào</a:t>
            </a:r>
            <a:r>
              <a:rPr lang="en-US" dirty="0"/>
              <a:t> main </a:t>
            </a:r>
            <a:r>
              <a:rPr lang="en-US" dirty="0" err="1"/>
              <a:t>thì</a:t>
            </a:r>
            <a:r>
              <a:rPr lang="en-US" dirty="0"/>
              <a:t> </a:t>
            </a:r>
            <a:r>
              <a:rPr lang="en-US" dirty="0" err="1"/>
              <a:t>khi</a:t>
            </a:r>
            <a:r>
              <a:rPr lang="en-US" dirty="0"/>
              <a:t> </a:t>
            </a:r>
            <a:r>
              <a:rPr lang="en-US" dirty="0" err="1"/>
              <a:t>gọi</a:t>
            </a:r>
            <a:r>
              <a:rPr lang="en-US" dirty="0"/>
              <a:t> </a:t>
            </a:r>
            <a:r>
              <a:rPr lang="en-US" dirty="0" err="1"/>
              <a:t>đến</a:t>
            </a:r>
            <a:r>
              <a:rPr lang="en-US" dirty="0"/>
              <a:t> </a:t>
            </a:r>
            <a:r>
              <a:rPr lang="en-US" dirty="0" err="1"/>
              <a:t>hàm</a:t>
            </a:r>
            <a:r>
              <a:rPr lang="en-US" dirty="0"/>
              <a:t> </a:t>
            </a:r>
            <a:r>
              <a:rPr lang="en-US" dirty="0" err="1"/>
              <a:t>thì</a:t>
            </a:r>
            <a:r>
              <a:rPr lang="en-US" dirty="0"/>
              <a:t> </a:t>
            </a:r>
            <a:r>
              <a:rPr lang="en-US" dirty="0" err="1"/>
              <a:t>nó</a:t>
            </a:r>
            <a:r>
              <a:rPr lang="en-US" dirty="0"/>
              <a:t> </a:t>
            </a:r>
            <a:r>
              <a:rPr lang="en-US" dirty="0" err="1"/>
              <a:t>sẽ</a:t>
            </a:r>
            <a:r>
              <a:rPr lang="en-US" dirty="0"/>
              <a:t> </a:t>
            </a:r>
            <a:r>
              <a:rPr lang="en-US" dirty="0" err="1"/>
              <a:t>thực</a:t>
            </a:r>
            <a:r>
              <a:rPr lang="en-US" dirty="0"/>
              <a:t> </a:t>
            </a:r>
            <a:r>
              <a:rPr lang="en-US" dirty="0" err="1"/>
              <a:t>hiện</a:t>
            </a:r>
            <a:r>
              <a:rPr lang="en-US" dirty="0"/>
              <a:t> </a:t>
            </a:r>
            <a:r>
              <a:rPr lang="en-US" dirty="0" err="1"/>
              <a:t>nhiệm</a:t>
            </a:r>
            <a:r>
              <a:rPr lang="en-US" dirty="0"/>
              <a:t> </a:t>
            </a:r>
            <a:r>
              <a:rPr lang="en-US" dirty="0" err="1"/>
              <a:t>vụ</a:t>
            </a:r>
            <a:r>
              <a:rPr lang="en-US" dirty="0"/>
              <a:t> </a:t>
            </a:r>
            <a:r>
              <a:rPr lang="en-US" dirty="0" err="1"/>
              <a:t>gọi</a:t>
            </a:r>
            <a:r>
              <a:rPr lang="en-US" dirty="0"/>
              <a:t> </a:t>
            </a:r>
            <a:r>
              <a:rPr lang="en-US" dirty="0" err="1"/>
              <a:t>hàm</a:t>
            </a:r>
            <a:r>
              <a:rPr lang="en-US" dirty="0"/>
              <a:t> </a:t>
            </a:r>
            <a:r>
              <a:rPr lang="en-US" dirty="0" err="1"/>
              <a:t>trc</a:t>
            </a:r>
            <a:r>
              <a:rPr lang="en-US" dirty="0"/>
              <a:t>, </a:t>
            </a:r>
            <a:r>
              <a:rPr lang="en-US" dirty="0" err="1"/>
              <a:t>sau</a:t>
            </a:r>
            <a:r>
              <a:rPr lang="en-US" dirty="0"/>
              <a:t> </a:t>
            </a:r>
            <a:r>
              <a:rPr lang="en-US" dirty="0" err="1"/>
              <a:t>khi</a:t>
            </a:r>
            <a:r>
              <a:rPr lang="en-US" dirty="0"/>
              <a:t> </a:t>
            </a:r>
            <a:r>
              <a:rPr lang="en-US" dirty="0" err="1"/>
              <a:t>thực</a:t>
            </a:r>
            <a:r>
              <a:rPr lang="en-US" dirty="0"/>
              <a:t> </a:t>
            </a:r>
            <a:r>
              <a:rPr lang="en-US" dirty="0" err="1"/>
              <a:t>hiện</a:t>
            </a:r>
            <a:r>
              <a:rPr lang="en-US" dirty="0"/>
              <a:t> </a:t>
            </a:r>
            <a:r>
              <a:rPr lang="en-US" dirty="0" err="1"/>
              <a:t>gọi</a:t>
            </a:r>
            <a:r>
              <a:rPr lang="en-US" dirty="0"/>
              <a:t> </a:t>
            </a:r>
            <a:r>
              <a:rPr lang="en-US" dirty="0" err="1"/>
              <a:t>xong</a:t>
            </a:r>
            <a:r>
              <a:rPr lang="en-US" dirty="0"/>
              <a:t> </a:t>
            </a:r>
            <a:r>
              <a:rPr lang="en-US" dirty="0" err="1"/>
              <a:t>thì</a:t>
            </a:r>
            <a:r>
              <a:rPr lang="en-US" dirty="0"/>
              <a:t>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a:t>
            </a:r>
            <a:r>
              <a:rPr lang="en-US" dirty="0" err="1"/>
              <a:t>gọi</a:t>
            </a:r>
            <a:r>
              <a:rPr lang="en-US" dirty="0"/>
              <a:t> </a:t>
            </a:r>
            <a:r>
              <a:rPr lang="en-US" dirty="0" err="1"/>
              <a:t>hàm</a:t>
            </a:r>
            <a:r>
              <a:rPr lang="en-US" dirty="0"/>
              <a:t> </a:t>
            </a:r>
            <a:r>
              <a:rPr lang="en-US" dirty="0" err="1"/>
              <a:t>rồi</a:t>
            </a:r>
            <a:r>
              <a:rPr lang="en-US" dirty="0"/>
              <a:t> quay </a:t>
            </a:r>
            <a:r>
              <a:rPr lang="en-US" dirty="0" err="1"/>
              <a:t>lại</a:t>
            </a:r>
            <a:r>
              <a:rPr lang="en-US" dirty="0"/>
              <a:t> main </a:t>
            </a:r>
          </a:p>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2</a:t>
            </a:fld>
            <a:endParaRPr lang="en-US"/>
          </a:p>
        </p:txBody>
      </p:sp>
    </p:spTree>
    <p:extLst>
      <p:ext uri="{BB962C8B-B14F-4D97-AF65-F5344CB8AC3E}">
        <p14:creationId xmlns:p14="http://schemas.microsoft.com/office/powerpoint/2010/main" val="2892039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b="0" i="0">
                <a:effectLst/>
                <a:latin typeface="Söhne"/>
              </a:rPr>
              <a:t>"Pass by pointer" là một cách truyền tham số vào một hàm, trong đó tham số được truyền bằng cách chỉ định một con trỏ tới đối tượng (biến hoặc giá trị) thay vì truyền bản sao của nó. Khi thực hiện "pass by pointer", hàm được gọi có khả năng thay đổi giá trị của biến gốc mà con trỏ đang trỏ tới.</a:t>
            </a:r>
            <a:endParaRPr lang="en-US" b="0" i="0">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b="0" i="0">
                <a:effectLst/>
                <a:latin typeface="roboto" panose="02000000000000000000" pitchFamily="2" charset="0"/>
              </a:rPr>
              <a:t>hàm </a:t>
            </a:r>
            <a:r>
              <a:rPr lang="vi-VN" sz="1200" b="1" i="0">
                <a:effectLst/>
                <a:latin typeface="roboto" panose="02000000000000000000" pitchFamily="2" charset="0"/>
              </a:rPr>
              <a:t>passByValue(&amp;a);</a:t>
            </a:r>
            <a:r>
              <a:rPr lang="vi-VN" sz="1200" b="0" i="0">
                <a:effectLst/>
                <a:latin typeface="roboto" panose="02000000000000000000" pitchFamily="2" charset="0"/>
              </a:rPr>
              <a:t> được gọi, thì </a:t>
            </a:r>
            <a:r>
              <a:rPr lang="vi-VN" sz="1200" b="1" i="0">
                <a:effectLst/>
                <a:latin typeface="roboto" panose="02000000000000000000" pitchFamily="2" charset="0"/>
              </a:rPr>
              <a:t>biến con trỏ x</a:t>
            </a:r>
            <a:r>
              <a:rPr lang="vi-VN" sz="1200" b="0" i="0">
                <a:effectLst/>
                <a:latin typeface="roboto" panose="02000000000000000000" pitchFamily="2" charset="0"/>
              </a:rPr>
              <a:t> trong hàm </a:t>
            </a:r>
            <a:r>
              <a:rPr lang="vi-VN" sz="1200" b="1" i="0">
                <a:effectLst/>
                <a:latin typeface="roboto" panose="02000000000000000000" pitchFamily="2" charset="0"/>
              </a:rPr>
              <a:t>sẽ được cấp phát một vùng nhớ để lưu địa chỉ của biến a</a:t>
            </a:r>
            <a:r>
              <a:rPr lang="vi-VN" sz="1200" b="0" i="0">
                <a:effectLst/>
                <a:latin typeface="roboto" panose="02000000000000000000" pitchFamily="2" charset="0"/>
              </a:rPr>
              <a:t>.</a:t>
            </a:r>
            <a:r>
              <a:rPr lang="en-US" sz="1200" b="0" i="0">
                <a:effectLst/>
                <a:latin typeface="roboto" panose="02000000000000000000" pitchFamily="2" charset="0"/>
              </a:rPr>
              <a:t> </a:t>
            </a:r>
            <a:r>
              <a:rPr lang="vi-VN" sz="1200" b="0" i="0">
                <a:effectLst/>
                <a:latin typeface="roboto" panose="02000000000000000000" pitchFamily="2" charset="0"/>
              </a:rPr>
              <a:t>Khi thực hiện lệnh: (*</a:t>
            </a:r>
            <a:r>
              <a:rPr lang="vi-VN" sz="1200" b="1" i="0">
                <a:effectLst/>
                <a:latin typeface="roboto" panose="02000000000000000000" pitchFamily="2" charset="0"/>
              </a:rPr>
              <a:t>x)++;</a:t>
            </a:r>
            <a:r>
              <a:rPr lang="vi-VN" sz="1200" b="0" i="0">
                <a:effectLst/>
                <a:latin typeface="roboto" panose="02000000000000000000" pitchFamily="2" charset="0"/>
              </a:rPr>
              <a:t> thì </a:t>
            </a:r>
            <a:r>
              <a:rPr lang="vi-VN" sz="1200" b="1" i="0">
                <a:effectLst/>
                <a:latin typeface="roboto" panose="02000000000000000000" pitchFamily="2" charset="0"/>
              </a:rPr>
              <a:t>biến con trỏ x truy cập vào vùng nhớ của biến a</a:t>
            </a:r>
            <a:r>
              <a:rPr lang="vi-VN" sz="1200" b="0" i="0">
                <a:effectLst/>
                <a:latin typeface="roboto" panose="02000000000000000000" pitchFamily="2" charset="0"/>
              </a:rPr>
              <a:t>. Rồi </a:t>
            </a:r>
            <a:r>
              <a:rPr lang="vi-VN" sz="1200" b="1" i="0">
                <a:effectLst/>
                <a:latin typeface="roboto" panose="02000000000000000000" pitchFamily="2" charset="0"/>
              </a:rPr>
              <a:t>lấy giá trị trong vùng nhớ</a:t>
            </a:r>
            <a:r>
              <a:rPr lang="vi-VN" sz="1200" b="0" i="0">
                <a:effectLst/>
                <a:latin typeface="roboto" panose="02000000000000000000" pitchFamily="2" charset="0"/>
              </a:rPr>
              <a:t> của </a:t>
            </a:r>
            <a:r>
              <a:rPr lang="vi-VN" sz="1200" b="1" i="0">
                <a:effectLst/>
                <a:latin typeface="roboto" panose="02000000000000000000" pitchFamily="2" charset="0"/>
              </a:rPr>
              <a:t>biến a tăng lên 1</a:t>
            </a:r>
            <a:r>
              <a:rPr lang="vi-VN" sz="1200" b="0" i="0">
                <a:effectLst/>
                <a:latin typeface="roboto" panose="02000000000000000000" pitchFamily="2" charset="0"/>
              </a:rPr>
              <a:t> và lưu lại trong vùng nhớ </a:t>
            </a:r>
            <a:endParaRPr lang="en-US" sz="120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12</a:t>
            </a:fld>
            <a:endParaRPr lang="en-US"/>
          </a:p>
        </p:txBody>
      </p:sp>
    </p:spTree>
    <p:extLst>
      <p:ext uri="{BB962C8B-B14F-4D97-AF65-F5344CB8AC3E}">
        <p14:creationId xmlns:p14="http://schemas.microsoft.com/office/powerpoint/2010/main" val="1864067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vi-VN" b="0" i="0">
                <a:solidFill>
                  <a:srgbClr val="273239"/>
                </a:solidFill>
                <a:effectLst/>
                <a:highlight>
                  <a:srgbClr val="FFFFFF"/>
                </a:highlight>
                <a:latin typeface="Nunito" pitchFamily="2" charset="0"/>
              </a:rPr>
              <a:t>Nó cho phép một hàm sửa đổi một biến mà không cần phải tạo một bản sao của nó. Chúng ta phải khai báo các biến tham chiếu. Vị trí bộ nhớ của biến và tham số được truyền là như nhau và do đó</a:t>
            </a:r>
            <a:endParaRPr lang="en-US" b="0" i="0">
              <a:solidFill>
                <a:srgbClr val="273239"/>
              </a:solidFill>
              <a:effectLst/>
              <a:highlight>
                <a:srgbClr val="FFFFFF"/>
              </a:highlight>
              <a:latin typeface="Nunito" pitchFamily="2" charset="0"/>
            </a:endParaRPr>
          </a:p>
          <a:p>
            <a:pPr marL="0" indent="0">
              <a:buFont typeface="Arial" panose="020B0604020202020204" pitchFamily="34" charset="0"/>
              <a:buNone/>
            </a:pPr>
            <a:endParaRPr lang="en-US" b="0" i="0">
              <a:solidFill>
                <a:srgbClr val="273239"/>
              </a:solidFill>
              <a:effectLst/>
              <a:highlight>
                <a:srgbClr val="FFFFFF"/>
              </a:highlight>
              <a:latin typeface="Nunito" pitchFamily="2" charset="0"/>
            </a:endParaRPr>
          </a:p>
          <a:p>
            <a:pPr algn="l"/>
            <a:r>
              <a:rPr lang="vi-VN" b="0" i="0">
                <a:solidFill>
                  <a:srgbClr val="333333"/>
                </a:solidFill>
                <a:effectLst/>
                <a:highlight>
                  <a:srgbClr val="FFFFFF"/>
                </a:highlight>
                <a:latin typeface="Helvetica Neue" panose="02000503000000020004" pitchFamily="50" charset="0"/>
              </a:rPr>
              <a:t>Trong </a:t>
            </a:r>
            <a:r>
              <a:rPr lang="vi-VN" b="1" i="0">
                <a:solidFill>
                  <a:srgbClr val="333333"/>
                </a:solidFill>
                <a:effectLst/>
                <a:highlight>
                  <a:srgbClr val="FFFFFF"/>
                </a:highlight>
                <a:latin typeface="Helvetica Neue" panose="02000503000000020004" pitchFamily="50" charset="0"/>
              </a:rPr>
              <a:t>C</a:t>
            </a:r>
            <a:r>
              <a:rPr lang="vi-VN" b="0" i="0">
                <a:solidFill>
                  <a:srgbClr val="333333"/>
                </a:solidFill>
                <a:effectLst/>
                <a:highlight>
                  <a:srgbClr val="FFFFFF"/>
                </a:highlight>
                <a:latin typeface="Helvetica Neue" panose="02000503000000020004" pitchFamily="50" charset="0"/>
              </a:rPr>
              <a:t> nếu muốn thay đổi giá trị của biến ngoài hàm từ trong hàm thì phải truyền </a:t>
            </a:r>
            <a:r>
              <a:rPr lang="vi-VN" b="1" i="0">
                <a:solidFill>
                  <a:srgbClr val="333333"/>
                </a:solidFill>
                <a:effectLst/>
                <a:highlight>
                  <a:srgbClr val="FFFFFF"/>
                </a:highlight>
                <a:latin typeface="Helvetica Neue" panose="02000503000000020004" pitchFamily="50" charset="0"/>
              </a:rPr>
              <a:t>con trỏ</a:t>
            </a:r>
            <a:r>
              <a:rPr lang="vi-VN" b="0" i="0">
                <a:solidFill>
                  <a:srgbClr val="333333"/>
                </a:solidFill>
                <a:effectLst/>
                <a:highlight>
                  <a:srgbClr val="FFFFFF"/>
                </a:highlight>
                <a:latin typeface="Helvetica Neue" panose="02000503000000020004" pitchFamily="50" charset="0"/>
              </a:rPr>
              <a:t> như giải thích ở trên. Nhược điểm của phương pháp này là:</a:t>
            </a:r>
          </a:p>
          <a:p>
            <a:pPr marL="628650" lvl="1" indent="-171450" algn="l">
              <a:buFont typeface="Arial" panose="020B0604020202020204" pitchFamily="34" charset="0"/>
              <a:buChar char="•"/>
            </a:pPr>
            <a:r>
              <a:rPr lang="vi-VN" b="0" i="0">
                <a:solidFill>
                  <a:srgbClr val="333333"/>
                </a:solidFill>
                <a:effectLst/>
                <a:highlight>
                  <a:srgbClr val="FFFFFF"/>
                </a:highlight>
                <a:latin typeface="Helvetica Neue" panose="02000503000000020004" pitchFamily="50" charset="0"/>
              </a:rPr>
              <a:t>Phải tạo thêm một vùng không gian nhớ cho </a:t>
            </a:r>
            <a:r>
              <a:rPr lang="vi-VN" b="1" i="0">
                <a:solidFill>
                  <a:srgbClr val="333333"/>
                </a:solidFill>
                <a:effectLst/>
                <a:highlight>
                  <a:srgbClr val="FFFFFF"/>
                </a:highlight>
                <a:latin typeface="Helvetica Neue" panose="02000503000000020004" pitchFamily="50" charset="0"/>
              </a:rPr>
              <a:t>pointer</a:t>
            </a:r>
            <a:r>
              <a:rPr lang="vi-VN" b="0" i="0">
                <a:solidFill>
                  <a:srgbClr val="333333"/>
                </a:solidFill>
                <a:effectLst/>
                <a:highlight>
                  <a:srgbClr val="FFFFFF"/>
                </a:highlight>
                <a:latin typeface="Helvetica Neue" panose="02000503000000020004" pitchFamily="50" charset="0"/>
              </a:rPr>
              <a:t> trong </a:t>
            </a:r>
            <a:r>
              <a:rPr lang="vi-VN" b="1" i="0">
                <a:solidFill>
                  <a:srgbClr val="333333"/>
                </a:solidFill>
                <a:effectLst/>
                <a:highlight>
                  <a:srgbClr val="FFFFFF"/>
                </a:highlight>
                <a:latin typeface="Helvetica Neue" panose="02000503000000020004" pitchFamily="50" charset="0"/>
              </a:rPr>
              <a:t>stack</a:t>
            </a:r>
            <a:r>
              <a:rPr lang="vi-VN" b="0" i="0">
                <a:solidFill>
                  <a:srgbClr val="333333"/>
                </a:solidFill>
                <a:effectLst/>
                <a:highlight>
                  <a:srgbClr val="FFFFFF"/>
                </a:highlight>
                <a:latin typeface="Helvetica Neue" panose="02000503000000020004" pitchFamily="50" charset="0"/>
              </a:rPr>
              <a:t>.</a:t>
            </a:r>
          </a:p>
          <a:p>
            <a:pPr marL="628650" lvl="1" indent="-171450" algn="l">
              <a:buFont typeface="Arial" panose="020B0604020202020204" pitchFamily="34" charset="0"/>
              <a:buChar char="•"/>
            </a:pPr>
            <a:r>
              <a:rPr lang="vi-VN" b="0" i="0">
                <a:solidFill>
                  <a:srgbClr val="333333"/>
                </a:solidFill>
                <a:effectLst/>
                <a:highlight>
                  <a:srgbClr val="FFFFFF"/>
                </a:highlight>
                <a:latin typeface="Helvetica Neue" panose="02000503000000020004" pitchFamily="50" charset="0"/>
              </a:rPr>
              <a:t>Cú pháp xấu vì luôn phải gắn </a:t>
            </a:r>
            <a:r>
              <a:rPr lang="vi-VN" b="1" i="0">
                <a:solidFill>
                  <a:srgbClr val="333333"/>
                </a:solidFill>
                <a:effectLst/>
                <a:highlight>
                  <a:srgbClr val="FFFFFF"/>
                </a:highlight>
                <a:latin typeface="Helvetica Neue" panose="02000503000000020004" pitchFamily="50" charset="0"/>
              </a:rPr>
              <a:t>asterisk (dấu *)</a:t>
            </a:r>
            <a:r>
              <a:rPr lang="vi-VN" b="0" i="0">
                <a:solidFill>
                  <a:srgbClr val="333333"/>
                </a:solidFill>
                <a:effectLst/>
                <a:highlight>
                  <a:srgbClr val="FFFFFF"/>
                </a:highlight>
                <a:latin typeface="Helvetica Neue" panose="02000503000000020004" pitchFamily="50" charset="0"/>
              </a:rPr>
              <a:t> vào trước tên biến.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13</a:t>
            </a:fld>
            <a:endParaRPr lang="en-US"/>
          </a:p>
        </p:txBody>
      </p:sp>
    </p:spTree>
    <p:extLst>
      <p:ext uri="{BB962C8B-B14F-4D97-AF65-F5344CB8AC3E}">
        <p14:creationId xmlns:p14="http://schemas.microsoft.com/office/powerpoint/2010/main" val="21715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14</a:t>
            </a:fld>
            <a:endParaRPr lang="en-US"/>
          </a:p>
        </p:txBody>
      </p:sp>
    </p:spTree>
    <p:extLst>
      <p:ext uri="{BB962C8B-B14F-4D97-AF65-F5344CB8AC3E}">
        <p14:creationId xmlns:p14="http://schemas.microsoft.com/office/powerpoint/2010/main" val="2653159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16</a:t>
            </a:fld>
            <a:endParaRPr lang="en-US"/>
          </a:p>
        </p:txBody>
      </p:sp>
    </p:spTree>
    <p:extLst>
      <p:ext uri="{BB962C8B-B14F-4D97-AF65-F5344CB8AC3E}">
        <p14:creationId xmlns:p14="http://schemas.microsoft.com/office/powerpoint/2010/main" val="1289279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17</a:t>
            </a:fld>
            <a:endParaRPr lang="en-US"/>
          </a:p>
        </p:txBody>
      </p:sp>
    </p:spTree>
    <p:extLst>
      <p:ext uri="{BB962C8B-B14F-4D97-AF65-F5344CB8AC3E}">
        <p14:creationId xmlns:p14="http://schemas.microsoft.com/office/powerpoint/2010/main" val="2792546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CF6B53C0-79AE-4DBD-9505-8B7D1F13E088}" type="slidenum">
              <a:rPr lang="en-US" smtClean="0"/>
              <a:t>18</a:t>
            </a:fld>
            <a:endParaRPr lang="en-US"/>
          </a:p>
        </p:txBody>
      </p:sp>
    </p:spTree>
    <p:extLst>
      <p:ext uri="{BB962C8B-B14F-4D97-AF65-F5344CB8AC3E}">
        <p14:creationId xmlns:p14="http://schemas.microsoft.com/office/powerpoint/2010/main" val="295206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3</a:t>
            </a:fld>
            <a:endParaRPr lang="en-US"/>
          </a:p>
        </p:txBody>
      </p:sp>
    </p:spTree>
    <p:extLst>
      <p:ext uri="{BB962C8B-B14F-4D97-AF65-F5344CB8AC3E}">
        <p14:creationId xmlns:p14="http://schemas.microsoft.com/office/powerpoint/2010/main" val="392389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function </a:t>
            </a:r>
            <a:r>
              <a:rPr lang="en-US" dirty="0" err="1"/>
              <a:t>nằm</a:t>
            </a:r>
            <a:r>
              <a:rPr lang="en-US" dirty="0"/>
              <a:t> </a:t>
            </a:r>
            <a:r>
              <a:rPr lang="en-US" dirty="0" err="1"/>
              <a:t>trong</a:t>
            </a:r>
            <a:r>
              <a:rPr lang="en-US" dirty="0"/>
              <a:t> header file , ko </a:t>
            </a:r>
            <a:r>
              <a:rPr lang="en-US" dirty="0" err="1"/>
              <a:t>phải</a:t>
            </a:r>
            <a:r>
              <a:rPr lang="en-US" dirty="0"/>
              <a:t> function </a:t>
            </a:r>
            <a:r>
              <a:rPr lang="en-US" dirty="0" err="1"/>
              <a:t>trong</a:t>
            </a:r>
            <a:r>
              <a:rPr lang="en-US" dirty="0"/>
              <a:t> source file </a:t>
            </a:r>
          </a:p>
        </p:txBody>
      </p:sp>
      <p:sp>
        <p:nvSpPr>
          <p:cNvPr id="4" name="Slide Number Placeholder 3"/>
          <p:cNvSpPr>
            <a:spLocks noGrp="1"/>
          </p:cNvSpPr>
          <p:nvPr>
            <p:ph type="sldNum" sz="quarter" idx="5"/>
          </p:nvPr>
        </p:nvSpPr>
        <p:spPr/>
        <p:txBody>
          <a:bodyPr/>
          <a:lstStyle/>
          <a:p>
            <a:fld id="{CF6B53C0-79AE-4DBD-9505-8B7D1F13E088}" type="slidenum">
              <a:rPr lang="en-US" smtClean="0"/>
              <a:t>4</a:t>
            </a:fld>
            <a:endParaRPr lang="en-US"/>
          </a:p>
        </p:txBody>
      </p:sp>
    </p:spTree>
    <p:extLst>
      <p:ext uri="{BB962C8B-B14F-4D97-AF65-F5344CB8AC3E}">
        <p14:creationId xmlns:p14="http://schemas.microsoft.com/office/powerpoint/2010/main" val="284757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5</a:t>
            </a:fld>
            <a:endParaRPr lang="en-US"/>
          </a:p>
        </p:txBody>
      </p:sp>
    </p:spTree>
    <p:extLst>
      <p:ext uri="{BB962C8B-B14F-4D97-AF65-F5344CB8AC3E}">
        <p14:creationId xmlns:p14="http://schemas.microsoft.com/office/powerpoint/2010/main" val="2062874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6</a:t>
            </a:fld>
            <a:endParaRPr lang="en-US"/>
          </a:p>
        </p:txBody>
      </p:sp>
    </p:spTree>
    <p:extLst>
      <p:ext uri="{BB962C8B-B14F-4D97-AF65-F5344CB8AC3E}">
        <p14:creationId xmlns:p14="http://schemas.microsoft.com/office/powerpoint/2010/main" val="1131323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7</a:t>
            </a:fld>
            <a:endParaRPr lang="en-US"/>
          </a:p>
        </p:txBody>
      </p:sp>
    </p:spTree>
    <p:extLst>
      <p:ext uri="{BB962C8B-B14F-4D97-AF65-F5344CB8AC3E}">
        <p14:creationId xmlns:p14="http://schemas.microsoft.com/office/powerpoint/2010/main" val="823841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8</a:t>
            </a:fld>
            <a:endParaRPr lang="en-US"/>
          </a:p>
        </p:txBody>
      </p:sp>
    </p:spTree>
    <p:extLst>
      <p:ext uri="{BB962C8B-B14F-4D97-AF65-F5344CB8AC3E}">
        <p14:creationId xmlns:p14="http://schemas.microsoft.com/office/powerpoint/2010/main" val="318770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Arial" panose="020B0604020202020204" pitchFamily="34" charset="0"/>
                <a:cs typeface="Arial" panose="020B0604020202020204" pitchFamily="34" charset="0"/>
              </a:rPr>
              <a:t>Pass by value: </a:t>
            </a:r>
            <a:r>
              <a:rPr lang="en-US" b="0" i="0">
                <a:solidFill>
                  <a:srgbClr val="0D0D0D"/>
                </a:solidFill>
                <a:effectLst/>
                <a:highlight>
                  <a:srgbClr val="FFFFFF"/>
                </a:highlight>
                <a:latin typeface="Söhne"/>
              </a:rPr>
              <a:t>là kỹ thuật trong lập trình để truyền các đối số vào một hàm dành </a:t>
            </a:r>
            <a:r>
              <a:rPr lang="en-US" sz="1200">
                <a:latin typeface="Arial" panose="020B0604020202020204" pitchFamily="34" charset="0"/>
                <a:cs typeface="Arial" panose="020B0604020202020204" pitchFamily="34" charset="0"/>
              </a:rPr>
              <a:t>cho tất cả các kiểu dữ liệu trong chương trình C/C++ ngoại trừ mảng. </a:t>
            </a:r>
            <a:r>
              <a:rPr lang="en-US" sz="1200" b="0" i="0">
                <a:solidFill>
                  <a:srgbClr val="0D0D0D"/>
                </a:solidFill>
                <a:effectLst/>
                <a:highlight>
                  <a:srgbClr val="FFFFFF"/>
                </a:highlight>
                <a:latin typeface="Söhne"/>
                <a:cs typeface="Arial" panose="020B0604020202020204" pitchFamily="34" charset="0"/>
              </a:rPr>
              <a:t>Khi g</a:t>
            </a:r>
            <a:r>
              <a:rPr lang="vi-VN" b="0" i="0">
                <a:solidFill>
                  <a:srgbClr val="0D0D0D"/>
                </a:solidFill>
                <a:effectLst/>
                <a:highlight>
                  <a:srgbClr val="FFFFFF"/>
                </a:highlight>
                <a:latin typeface="Söhne"/>
              </a:rPr>
              <a:t>iá trị của đối số được sao chép vào một biến mới được tạo trong phạm vi của hàm. </a:t>
            </a:r>
            <a:r>
              <a:rPr lang="en-US" b="0" i="0">
                <a:solidFill>
                  <a:srgbClr val="0D0D0D"/>
                </a:solidFill>
                <a:effectLst/>
                <a:highlight>
                  <a:srgbClr val="FFFFFF"/>
                </a:highlight>
                <a:latin typeface="Söhne"/>
              </a:rPr>
              <a:t>Nghĩa là b</a:t>
            </a:r>
            <a:r>
              <a:rPr lang="vi-VN" b="0" i="0">
                <a:solidFill>
                  <a:srgbClr val="0D0D0D"/>
                </a:solidFill>
                <a:effectLst/>
                <a:highlight>
                  <a:srgbClr val="FFFFFF"/>
                </a:highlight>
                <a:latin typeface="Söhne"/>
              </a:rPr>
              <a:t>ất kỳ thay đổi nào bạn thực hiện trên đối số trong hàm không ảnh hưởng đến giá trị ban đầu của đối số ngoài phạm vi hàm</a:t>
            </a:r>
            <a:r>
              <a:rPr lang="en-US" sz="1200">
                <a:latin typeface="Arial" panose="020B0604020202020204" pitchFamily="34" charset="0"/>
                <a:cs typeface="Arial" panose="020B0604020202020204" pitchFamily="34" charset="0"/>
              </a:rPr>
              <a:t> Khi một hàm được gọi.</a:t>
            </a:r>
          </a:p>
          <a:p>
            <a:endParaRPr lang="en-US" sz="1200">
              <a:latin typeface="Arial" panose="020B0604020202020204" pitchFamily="34" charset="0"/>
              <a:cs typeface="Arial" panose="020B0604020202020204" pitchFamily="34" charset="0"/>
            </a:endParaRPr>
          </a:p>
          <a:p>
            <a:r>
              <a:rPr lang="en-US" sz="1200">
                <a:latin typeface="Arial" panose="020B0604020202020204" pitchFamily="34" charset="0"/>
                <a:cs typeface="Arial" panose="020B0604020202020204" pitchFamily="34" charset="0"/>
              </a:rPr>
              <a:t>Pass by value có 2 ưu điểm:</a:t>
            </a:r>
            <a:br>
              <a:rPr lang="en-US" sz="1200">
                <a:latin typeface="Arial" panose="020B0604020202020204" pitchFamily="34" charset="0"/>
                <a:cs typeface="Arial" panose="020B0604020202020204" pitchFamily="34" charset="0"/>
              </a:rPr>
            </a:b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 Các đối số trong lệnh gọi có thể có nhiều dạng: Hằng, biến hoặc các biểu thức phức tạp.</a:t>
            </a:r>
            <a:br>
              <a:rPr lang="en-US" sz="1200">
                <a:latin typeface="Arial" panose="020B0604020202020204" pitchFamily="34" charset="0"/>
                <a:cs typeface="Arial" panose="020B0604020202020204" pitchFamily="34" charset="0"/>
              </a:rPr>
            </a:br>
            <a:endParaRPr lang="en-US" sz="1200">
              <a:latin typeface="Arial" panose="020B0604020202020204" pitchFamily="34" charset="0"/>
              <a:cs typeface="Arial" panose="020B0604020202020204" pitchFamily="34" charset="0"/>
            </a:endParaRPr>
          </a:p>
          <a:p>
            <a:r>
              <a:rPr lang="en-US" sz="1200">
                <a:latin typeface="Arial" panose="020B0604020202020204" pitchFamily="34" charset="0"/>
                <a:cs typeface="Arial" panose="020B0604020202020204" pitchFamily="34" charset="0"/>
              </a:rPr>
              <a:t>+ Hàm sẽ nhận 1 bản sao của dữ liệu truyền vào, nghĩa là có thể sửa đổi dữ liệu mà không ảnh hưởng đến dữ liệu gốc trong cuộc gọi hàm </a:t>
            </a:r>
          </a:p>
          <a:p>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10</a:t>
            </a:fld>
            <a:endParaRPr lang="en-US"/>
          </a:p>
        </p:txBody>
      </p:sp>
    </p:spTree>
    <p:extLst>
      <p:ext uri="{BB962C8B-B14F-4D97-AF65-F5344CB8AC3E}">
        <p14:creationId xmlns:p14="http://schemas.microsoft.com/office/powerpoint/2010/main" val="1289279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vi-VN"/>
              <a:t>Khi gọi hàm bằng tham chiếu, tham số thực tế là địa chỉ của biến đang được gọi.</a:t>
            </a:r>
          </a:p>
          <a:p>
            <a:pPr marL="171450" indent="-171450">
              <a:buFont typeface="Arial" panose="020B0604020202020204" pitchFamily="34" charset="0"/>
              <a:buChar char="•"/>
            </a:pPr>
            <a:r>
              <a:rPr lang="vi-VN"/>
              <a:t>Vì địa chỉ của các tham số thực tế được truyền vào nên giá trị của các tham số thực tế có thể bị thay đổi.</a:t>
            </a:r>
          </a:p>
          <a:p>
            <a:pPr marL="171450" indent="-171450">
              <a:buFont typeface="Arial" panose="020B0604020202020204" pitchFamily="34" charset="0"/>
              <a:buChar char="•"/>
            </a:pPr>
            <a:r>
              <a:rPr lang="vi-VN"/>
              <a:t>Những thay đổi được thực hiện bên trong hàm vẫn có hiệu lực bên ngoài nó. Bằng cách thay đổi các tham số hình thức , giá trị của các tham số thực thực sự thay đổi.</a:t>
            </a:r>
          </a:p>
          <a:p>
            <a:pPr marL="171450" indent="-171450">
              <a:buFont typeface="Arial" panose="020B0604020202020204" pitchFamily="34" charset="0"/>
              <a:buChar char="•"/>
            </a:pPr>
            <a:r>
              <a:rPr lang="vi-VN"/>
              <a:t>Cả tham số thực và tham số chính thức đều đề cập đến cùng một vị trí bộ nhớ.</a:t>
            </a: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b="1" i="1" u="none" strike="noStrike">
                <a:solidFill>
                  <a:srgbClr val="111111"/>
                </a:solidFill>
                <a:effectLst/>
                <a:highlight>
                  <a:srgbClr val="FFFFFF"/>
                </a:highlight>
                <a:latin typeface="Roboto" panose="02000000000000000000" pitchFamily="2" charset="0"/>
              </a:rPr>
              <a:t>truyền địa chỉ của biến vào trong hàm </a:t>
            </a:r>
            <a:r>
              <a:rPr lang="en-US" b="0" i="0">
                <a:solidFill>
                  <a:srgbClr val="111111"/>
                </a:solidFill>
                <a:effectLst/>
                <a:highlight>
                  <a:srgbClr val="FFFFFF"/>
                </a:highlight>
                <a:latin typeface="Roboto" panose="02000000000000000000" pitchFamily="2" charset="0"/>
              </a:rPr>
              <a:t>nhằm tác động trực tiếp đến vị trí của biến trên bộ nhớ.</a:t>
            </a:r>
            <a:endParaRPr lang="en-US" dirty="0"/>
          </a:p>
        </p:txBody>
      </p:sp>
      <p:sp>
        <p:nvSpPr>
          <p:cNvPr id="4" name="Slide Number Placeholder 3"/>
          <p:cNvSpPr>
            <a:spLocks noGrp="1"/>
          </p:cNvSpPr>
          <p:nvPr>
            <p:ph type="sldNum" sz="quarter" idx="5"/>
          </p:nvPr>
        </p:nvSpPr>
        <p:spPr/>
        <p:txBody>
          <a:bodyPr/>
          <a:lstStyle/>
          <a:p>
            <a:fld id="{CF6B53C0-79AE-4DBD-9505-8B7D1F13E088}" type="slidenum">
              <a:rPr lang="en-US" smtClean="0"/>
              <a:t>11</a:t>
            </a:fld>
            <a:endParaRPr lang="en-US"/>
          </a:p>
        </p:txBody>
      </p:sp>
    </p:spTree>
    <p:extLst>
      <p:ext uri="{BB962C8B-B14F-4D97-AF65-F5344CB8AC3E}">
        <p14:creationId xmlns:p14="http://schemas.microsoft.com/office/powerpoint/2010/main" val="2972914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2DA9-E8C1-7A40-9EE6-89A4AED337F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 name="Title 3">
            <a:extLst>
              <a:ext uri="{FF2B5EF4-FFF2-40B4-BE49-F238E27FC236}">
                <a16:creationId xmlns:a16="http://schemas.microsoft.com/office/drawing/2014/main" id="{A68080BE-7587-6144-8ECC-8515B3AB127E}"/>
              </a:ext>
            </a:extLst>
          </p:cNvPr>
          <p:cNvSpPr>
            <a:spLocks noGrp="1"/>
          </p:cNvSpPr>
          <p:nvPr>
            <p:ph type="title" hasCustomPrompt="1"/>
          </p:nvPr>
        </p:nvSpPr>
        <p:spPr>
          <a:xfrm>
            <a:off x="525780" y="190527"/>
            <a:ext cx="10515600" cy="711081"/>
          </a:xfrm>
        </p:spPr>
        <p:txBody>
          <a:bodyPr>
            <a:normAutofit/>
          </a:bodyPr>
          <a:lstStyle>
            <a:lvl1pPr algn="l">
              <a:defRPr sz="2800">
                <a:solidFill>
                  <a:schemeClr val="bg1"/>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A0C19840-32F7-DE46-B2BC-767228E15B3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EC24A74-A217-A244-8E5E-725CBA69F673}"/>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FB2B6BA-9839-4346-8C17-5FEBDC196FD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B560BE9-4881-E640-B746-48E2960FB1D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DA3FBC9-F771-A94D-8F55-34A40C7DFEB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4304818-7278-3045-AD37-3EACA5B1933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15681373-A4D2-854A-A772-7DF263D2A29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2B5CC1C9-B1AF-DE46-B64D-05E162F783E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535CBA73-2EF9-6C43-93B2-AD209F3594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850334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bg>
      <p:bgPr>
        <a:gradFill>
          <a:gsLst>
            <a:gs pos="0">
              <a:srgbClr val="F37121"/>
            </a:gs>
            <a:gs pos="100000">
              <a:srgbClr val="F37121">
                <a:lumMod val="78000"/>
              </a:srgbClr>
            </a:gs>
          </a:gsLst>
          <a:lin ang="10800000" scaled="0"/>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01194" y="0"/>
            <a:ext cx="11316023" cy="6858000"/>
          </a:xfrm>
          <a:prstGeom prst="rect">
            <a:avLst/>
          </a:prstGeom>
        </p:spPr>
      </p:pic>
      <p:sp>
        <p:nvSpPr>
          <p:cNvPr id="3" name="Rounded Rectangle 2">
            <a:extLst>
              <a:ext uri="{FF2B5EF4-FFF2-40B4-BE49-F238E27FC236}">
                <a16:creationId xmlns:a16="http://schemas.microsoft.com/office/drawing/2014/main" id="{1ABBE93A-BCEF-DC40-9E10-EF9437C573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36EA27E-8CE7-7946-BA7D-2A5B7CD3DD6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BD2B0A-DA75-6E46-ADD4-01709DEDDC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7CB5EF6-A2BE-874C-81F7-B7C0975210A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E7E0664-2B84-BB41-8518-00B11B020B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EA0B64C-94BF-3047-96A4-214219A5E29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70EDB5F8-0B01-B14A-B747-9970DE9705DA}"/>
              </a:ext>
            </a:extLst>
          </p:cNvPr>
          <p:cNvSpPr>
            <a:spLocks noGrp="1"/>
          </p:cNvSpPr>
          <p:nvPr>
            <p:ph type="title" hasCustomPrompt="1"/>
          </p:nvPr>
        </p:nvSpPr>
        <p:spPr>
          <a:xfrm>
            <a:off x="6096000" y="2031423"/>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0D706DA2-622A-694F-9E32-399A0341F7A4}"/>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E0F276C8-BAF3-6D41-BC38-159A0A3363B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3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rgbClr val="19226D"/>
            </a:gs>
            <a:gs pos="100000">
              <a:srgbClr val="034EA2"/>
            </a:gs>
          </a:gsLst>
          <a:lin ang="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41573" y="188969"/>
            <a:ext cx="10692406" cy="6480061"/>
          </a:xfrm>
          <a:prstGeom prst="rect">
            <a:avLst/>
          </a:prstGeom>
        </p:spPr>
      </p:pic>
      <p:sp>
        <p:nvSpPr>
          <p:cNvPr id="3" name="Rounded Rectangle 2">
            <a:extLst>
              <a:ext uri="{FF2B5EF4-FFF2-40B4-BE49-F238E27FC236}">
                <a16:creationId xmlns:a16="http://schemas.microsoft.com/office/drawing/2014/main" id="{ABD5A0CA-896F-5040-8DAF-88D8CB5F47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5307F0D-20CE-2C43-9111-680FF872B31E}"/>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752C12-EA75-1D42-8090-9CAAABA2BE1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C481A09-20D9-0344-BC0D-5862ED52879F}"/>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7019DD4-7619-5A43-909F-46685D0828B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BEE4AE0-435F-A246-BC97-254FF6FD2FC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9267313A-9ABD-E743-8449-A133A5994D3B}"/>
              </a:ext>
            </a:extLst>
          </p:cNvPr>
          <p:cNvSpPr>
            <a:spLocks noGrp="1"/>
          </p:cNvSpPr>
          <p:nvPr>
            <p:ph type="title" hasCustomPrompt="1"/>
          </p:nvPr>
        </p:nvSpPr>
        <p:spPr>
          <a:xfrm>
            <a:off x="1130460"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1" name="Slide Number Placeholder 3">
            <a:extLst>
              <a:ext uri="{FF2B5EF4-FFF2-40B4-BE49-F238E27FC236}">
                <a16:creationId xmlns:a16="http://schemas.microsoft.com/office/drawing/2014/main" id="{8CE7A170-D609-0442-B622-507B0955F9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87BA9CE5-C61D-5146-AE5D-E98FF770E4C1}"/>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491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Blank">
    <p:bg>
      <p:bgPr>
        <a:gradFill>
          <a:gsLst>
            <a:gs pos="0">
              <a:srgbClr val="034EA2"/>
            </a:gs>
            <a:gs pos="100000">
              <a:srgbClr val="19226D"/>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50496" y="0"/>
            <a:ext cx="5741504" cy="6911249"/>
          </a:xfrm>
          <a:prstGeom prst="rect">
            <a:avLst/>
          </a:prstGeom>
        </p:spPr>
      </p:pic>
      <p:sp>
        <p:nvSpPr>
          <p:cNvPr id="3" name="Rounded Rectangle 2">
            <a:extLst>
              <a:ext uri="{FF2B5EF4-FFF2-40B4-BE49-F238E27FC236}">
                <a16:creationId xmlns:a16="http://schemas.microsoft.com/office/drawing/2014/main" id="{D735559F-6A4D-3D46-A124-8E92E72916D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0546CB8-8956-FB42-8301-C979C61BC70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BB3BF3F-B4C0-DB48-BEAB-AE030ED5561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E6F7DEE-ADF4-014B-BB30-738AF78160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5DB4BA4-4144-DB47-B55F-5E26F871315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F5A60B6-D16E-414C-B473-98F4A577397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840785EB-CF37-DC42-BD82-99A0EF8D0A19}"/>
              </a:ext>
            </a:extLst>
          </p:cNvPr>
          <p:cNvSpPr>
            <a:spLocks noGrp="1"/>
          </p:cNvSpPr>
          <p:nvPr>
            <p:ph type="title" hasCustomPrompt="1"/>
          </p:nvPr>
        </p:nvSpPr>
        <p:spPr>
          <a:xfrm>
            <a:off x="1505771" y="1904022"/>
            <a:ext cx="4590229" cy="2983912"/>
          </a:xfrm>
        </p:spPr>
        <p:txBody>
          <a:bodyPr>
            <a:normAutofit/>
          </a:bodyPr>
          <a:lstStyle>
            <a:lvl1pPr algn="l">
              <a:defRPr sz="4800">
                <a:solidFill>
                  <a:schemeClr val="bg1"/>
                </a:solidFill>
                <a:latin typeface="BR Omega VN" pitchFamily="2" charset="77"/>
              </a:defRPr>
            </a:lvl1pPr>
          </a:lstStyle>
          <a:p>
            <a:r>
              <a:rPr lang="en-US" dirty="0"/>
              <a:t>CLICK TO EDIT MASTER TITLE STYLE</a:t>
            </a:r>
            <a:endParaRPr lang="en-VN" dirty="0"/>
          </a:p>
        </p:txBody>
      </p:sp>
      <p:sp>
        <p:nvSpPr>
          <p:cNvPr id="10" name="Slide Number Placeholder 3">
            <a:extLst>
              <a:ext uri="{FF2B5EF4-FFF2-40B4-BE49-F238E27FC236}">
                <a16:creationId xmlns:a16="http://schemas.microsoft.com/office/drawing/2014/main" id="{5C18A648-65E2-694F-B913-185E31E5DA1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D513BF2B-FCE2-CD4F-AF32-06ABF067538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174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E304BD9A-B871-1444-AF72-D9F26AA0F3F4}"/>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5D4035C-5E60-4744-9AD4-D74676CB465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2C916E2-A7AD-AF49-9466-F4FAECDFD73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40AD99B-A276-D948-B3DF-84B40E7E8737}"/>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41C1B2-9D59-054F-B23A-DA8D36145C81}"/>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D489F30-14C2-B04B-B0FB-D1722710AF0A}"/>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53FB58-8D65-2B4C-8037-E43514F049AA}"/>
              </a:ext>
            </a:extLst>
          </p:cNvPr>
          <p:cNvSpPr>
            <a:spLocks noGrp="1"/>
          </p:cNvSpPr>
          <p:nvPr>
            <p:ph type="title" hasCustomPrompt="1"/>
          </p:nvPr>
        </p:nvSpPr>
        <p:spPr>
          <a:xfrm>
            <a:off x="6524263" y="2014074"/>
            <a:ext cx="4590229" cy="2983912"/>
          </a:xfrm>
        </p:spPr>
        <p:txBody>
          <a:bodyPr>
            <a:normAutofit/>
          </a:bodyPr>
          <a:lstStyle>
            <a:lvl1pPr algn="r">
              <a:defRPr sz="4800">
                <a:solidFill>
                  <a:schemeClr val="bg1"/>
                </a:solidFill>
                <a:latin typeface="BR Omega VN" pitchFamily="2" charset="77"/>
              </a:defRPr>
            </a:lvl1pPr>
          </a:lstStyle>
          <a:p>
            <a:r>
              <a:rPr lang="en-US" dirty="0"/>
              <a:t>CLICK TO EDIT MASTER TITLE STYLE</a:t>
            </a:r>
            <a:endParaRPr lang="en-VN" dirty="0"/>
          </a:p>
        </p:txBody>
      </p:sp>
      <p:sp>
        <p:nvSpPr>
          <p:cNvPr id="9" name="Slide Number Placeholder 3">
            <a:extLst>
              <a:ext uri="{FF2B5EF4-FFF2-40B4-BE49-F238E27FC236}">
                <a16:creationId xmlns:a16="http://schemas.microsoft.com/office/drawing/2014/main" id="{9D2DF389-EA04-DA47-B7AC-DF1D0EE6132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20A25BB1-4BFF-7848-B386-C9BDC3C39487}"/>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49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6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BDD32B8-E926-4C49-B42B-C549BB93DC7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1F3743-0878-5146-BB9E-B85F244ACC2C}"/>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B3B3AAB-8D9A-A24B-8B0B-555B2C69C9A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7D0A365-3B17-584B-BCE1-2FC31F56CCF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686EC9-4414-7C4A-99D5-16E7A9E088F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1A106ED-CBBE-7F4F-AA8D-4B863E6EC6A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E12862F-7974-D540-9F98-6540B214E43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526D76CD-2C74-1A43-A528-6A27E584E9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383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105BD56-A8E0-E444-BE9C-22203E4DCF3E}"/>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B9A621C-3FEA-F44A-9FB8-4BFCEB40498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7588913-168E-054F-8189-51B637B7757E}"/>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CE238BA-B121-984B-ACE5-3CC621D43F3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549F2E8-A40E-7245-A2A9-037C4416B88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307555D-F79C-E344-874C-925FC8A7E3E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D752961-38D0-8244-BF6A-A7591FA4D9F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CA83E1E6-DB8F-8F46-B7A2-A20D6BC8F3F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23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268F06-6D8C-A942-978A-EBE9B5D7AB2A}"/>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62B717D-08C7-2744-8CC5-2D559DBD2EE8}"/>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913A8CF-7152-2446-A66F-E48E95479DD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9AD5876-3601-7D4A-BDA6-59B2077E8C39}"/>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037CB65-F8A1-5740-9AB3-6E953026B9C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0966305-24F7-5C41-91AB-9BCD192C42F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C1B114B-679E-1447-80FB-878BAB868460}"/>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90951DA9-663C-6944-AE1B-BB407FF15AE8}"/>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251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B57E445-7F46-3543-BAB1-C913D79DDE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49EF23F-BFCA-B147-B2F2-0A9C687DEB0A}"/>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DB66F4A-3476-8C49-9F5A-C4B16631D5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0043553-159C-6742-861C-15FF86F2922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9051973-9FBF-4248-B549-ED04EC20C11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DF2C659-F3B4-A140-8E46-CF309A825938}"/>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a:extLst>
              <a:ext uri="{FF2B5EF4-FFF2-40B4-BE49-F238E27FC236}">
                <a16:creationId xmlns:a16="http://schemas.microsoft.com/office/drawing/2014/main" id="{40A1F0A9-C1BC-0846-9F7F-9E4C5F9B712C}"/>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a:t>
            </a:r>
            <a:endParaRPr lang="x-none" sz="1050" dirty="0">
              <a:solidFill>
                <a:schemeClr val="accent6">
                  <a:lumMod val="60000"/>
                  <a:lumOff val="40000"/>
                </a:schemeClr>
              </a:solidFill>
            </a:endParaRPr>
          </a:p>
        </p:txBody>
      </p:sp>
      <p:sp>
        <p:nvSpPr>
          <p:cNvPr id="11" name="Slide Number Placeholder 3">
            <a:extLst>
              <a:ext uri="{FF2B5EF4-FFF2-40B4-BE49-F238E27FC236}">
                <a16:creationId xmlns:a16="http://schemas.microsoft.com/office/drawing/2014/main" id="{04C3B871-8E80-D147-AC5A-CA2786549282}"/>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4B9C7E04-5600-C04F-BCF0-677B4EA95FA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075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88BD8ED-C1DC-034B-B158-4BE8F9B0D94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05ACCF9-E8B6-454A-8880-A457C84DBC2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31AE5EC-1955-4647-9D1B-3D5929493AFC}"/>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DBF357B-0703-BE4E-BEB2-AC1116A4205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870F2C9-B61D-CA4F-B3E0-B4C6EA86933F}"/>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50435E5-74F1-AD49-91CE-B5DDAF93F835}"/>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9FC3BC43-DD90-C240-B379-14C16F453717}"/>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E1F68626-6D9B-3B4D-919B-1757045C7251}"/>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10A3B17A-5D0F-3D41-94A2-21C3023AA403}"/>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597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7928F62-9533-614D-A666-9C368BE226A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BB1EB6C-932C-2545-A0C5-6146B631E22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8EC05784-72DA-684A-A79B-6FC3CA9A3246}"/>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7F8295BF-3345-EC4A-87A5-C9346CAD738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DA86D31D-77A7-3B42-83A0-B4960390D889}"/>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268FF6-5451-D940-A9E3-A11A5F7E7487}"/>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2">
            <a:extLst>
              <a:ext uri="{FF2B5EF4-FFF2-40B4-BE49-F238E27FC236}">
                <a16:creationId xmlns:a16="http://schemas.microsoft.com/office/drawing/2014/main" id="{1A0F73E1-56D3-5A45-8C32-3246C3CBE991}"/>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FD54FD55-DFC2-954C-A607-134D7A55041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1" name="Rounded Rectangle 10">
            <a:extLst>
              <a:ext uri="{FF2B5EF4-FFF2-40B4-BE49-F238E27FC236}">
                <a16:creationId xmlns:a16="http://schemas.microsoft.com/office/drawing/2014/main" id="{04F9A92B-FCF3-EC44-A6E3-BA6C1880C422}"/>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12335-2155-F144-ACF9-10F9E55DD24B}"/>
              </a:ext>
            </a:extLst>
          </p:cNvPr>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4" name="Title 3">
            <a:extLst>
              <a:ext uri="{FF2B5EF4-FFF2-40B4-BE49-F238E27FC236}">
                <a16:creationId xmlns:a16="http://schemas.microsoft.com/office/drawing/2014/main" id="{12958987-FE12-6A45-AB06-D3F0A4B0BDFB}"/>
              </a:ext>
            </a:extLst>
          </p:cNvPr>
          <p:cNvSpPr>
            <a:spLocks noGrp="1"/>
          </p:cNvSpPr>
          <p:nvPr>
            <p:ph type="title" hasCustomPrompt="1"/>
          </p:nvPr>
        </p:nvSpPr>
        <p:spPr>
          <a:xfrm>
            <a:off x="525780" y="190527"/>
            <a:ext cx="10515600" cy="711081"/>
          </a:xfrm>
        </p:spPr>
        <p:txBody>
          <a:bodyPr>
            <a:normAutofit/>
          </a:bodyPr>
          <a:lstStyle>
            <a:lvl1pPr algn="l">
              <a:defRPr sz="2800">
                <a:solidFill>
                  <a:srgbClr val="19226D"/>
                </a:solidFill>
                <a:latin typeface="BR Omega VN" pitchFamily="2" charset="77"/>
              </a:defRPr>
            </a:lvl1pPr>
          </a:lstStyle>
          <a:p>
            <a:r>
              <a:rPr lang="en-US" dirty="0"/>
              <a:t>CLICK TO EDIT MASTER TITLE STYLE</a:t>
            </a:r>
            <a:endParaRPr lang="en-VN" dirty="0"/>
          </a:p>
        </p:txBody>
      </p:sp>
      <p:sp>
        <p:nvSpPr>
          <p:cNvPr id="6" name="Rounded Rectangle 5">
            <a:extLst>
              <a:ext uri="{FF2B5EF4-FFF2-40B4-BE49-F238E27FC236}">
                <a16:creationId xmlns:a16="http://schemas.microsoft.com/office/drawing/2014/main" id="{067324A7-459A-EC4A-96C9-632E9AB197B2}"/>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88ECB69-26E2-0242-8339-71783BE7D842}"/>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9BDF857-1D12-854A-9A20-B19E33C36FE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F6517F5-CBA0-D641-9E92-7FDFE839EFEB}"/>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1F79581-5D79-4E47-A23D-2897202FF386}"/>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A70723-60A1-8B4C-8C3F-FC53EA379972}"/>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2">
            <a:extLst>
              <a:ext uri="{FF2B5EF4-FFF2-40B4-BE49-F238E27FC236}">
                <a16:creationId xmlns:a16="http://schemas.microsoft.com/office/drawing/2014/main" id="{9D44BE42-DB45-BD41-9A16-5FF7BB95D082}"/>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3" name="Rounded Rectangle 12">
            <a:extLst>
              <a:ext uri="{FF2B5EF4-FFF2-40B4-BE49-F238E27FC236}">
                <a16:creationId xmlns:a16="http://schemas.microsoft.com/office/drawing/2014/main" id="{7A50D04F-B7A3-A543-B2F0-FF35C1B16E1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EB6FA0AC-3B13-B046-940B-897CAC426956}"/>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1510612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0A23207F-7F2B-6847-B1E2-6F312566FA50}"/>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863A1F-56A7-4D4F-B1F1-56A6D63FE85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5EFEFDF-1FED-D24B-89C1-F137C46A7294}"/>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58113C5-FBC8-2C4C-9C32-170C7AF3F218}"/>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DD20727-BEC2-CA46-B768-7270590A7D3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D33F4F9-294B-9741-AEBE-A56B07736D0D}"/>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CF7DA214-0924-C644-B46E-C091356CB1E0}"/>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15" name="Slide Number Placeholder 3">
            <a:extLst>
              <a:ext uri="{FF2B5EF4-FFF2-40B4-BE49-F238E27FC236}">
                <a16:creationId xmlns:a16="http://schemas.microsoft.com/office/drawing/2014/main" id="{BD65B28E-882F-5049-8082-3AE8D7E89C9C}"/>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01D17853-9707-8E4D-B4BC-8AEEE936309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873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21E8B7C2-3D08-FF46-B7DA-29A7DBF99B4B}"/>
              </a:ext>
            </a:extLst>
          </p:cNvPr>
          <p:cNvSpPr txBox="1">
            <a:spLocks/>
          </p:cNvSpPr>
          <p:nvPr userDrawn="1"/>
        </p:nvSpPr>
        <p:spPr>
          <a:xfrm>
            <a:off x="525780" y="6415503"/>
            <a:ext cx="4114800" cy="251969"/>
          </a:xfrm>
          <a:prstGeom prst="rect">
            <a:avLst/>
          </a:prstGeom>
        </p:spPr>
        <p:txBody>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050" dirty="0">
                <a:solidFill>
                  <a:schemeClr val="accent6">
                    <a:lumMod val="60000"/>
                    <a:lumOff val="40000"/>
                  </a:schemeClr>
                </a:solidFill>
              </a:rPr>
              <a:t>© Copyright FPT Software – Level of Confidentiality </a:t>
            </a:r>
            <a:endParaRPr lang="x-none" sz="1050" dirty="0">
              <a:solidFill>
                <a:schemeClr val="accent6">
                  <a:lumMod val="60000"/>
                  <a:lumOff val="40000"/>
                </a:schemeClr>
              </a:solidFill>
            </a:endParaRPr>
          </a:p>
        </p:txBody>
      </p:sp>
      <p:sp>
        <p:nvSpPr>
          <p:cNvPr id="9" name="Slide Number Placeholder 3">
            <a:extLst>
              <a:ext uri="{FF2B5EF4-FFF2-40B4-BE49-F238E27FC236}">
                <a16:creationId xmlns:a16="http://schemas.microsoft.com/office/drawing/2014/main" id="{A2A039A0-752F-7941-8751-951E4D70FAA7}"/>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CC696A51-B607-EE4C-8EAC-CE410EB96DCA}"/>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A463106-A149-F344-846F-5D3C8F895CC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384646FD-4AD2-8041-BDCD-4F15C1700F66}"/>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72A27DA-A29D-3041-82EB-6DFEAECC6047}"/>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53EC4D3-CFE3-514B-8366-113FF44C7EA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F1E85CD-0F2F-214E-AAC3-0B54746A33E7}"/>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B45AF-3F2C-4441-95F0-A57FE30F372F}"/>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078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C1829F5-E813-014A-91B6-5905122BF5F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2F4F47E8-0B22-164A-AB89-8F5F3D94E8B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9B48888-9927-9A4F-84EF-F90B8506DA09}"/>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148A6B1-2B11-6C45-B698-942094BEF1E0}"/>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F7BD98C-B630-7449-80C8-AC2BE47A0D5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4635BA-1B80-6D46-B414-05762970E34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C80CBD7-5AB0-704E-BD0C-E2E30F8D2D5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675AF1C-0978-B844-AD06-43F283D92D7B}"/>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086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lidemodel2">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03FACD85-5ABA-6F4C-AA07-79596C5F2AB8}"/>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rgbClr val="B5B5B5"/>
                </a:solidFill>
              </a:defRPr>
            </a:lvl1pPr>
          </a:lstStyle>
          <a:p>
            <a:fld id="{E012F146-47F9-A646-B182-8CC39B8AD32B}" type="slidenum">
              <a:rPr lang="x-none" smtClean="0"/>
              <a:pPr/>
              <a:t>‹#›</a:t>
            </a:fld>
            <a:endParaRPr lang="x-none"/>
          </a:p>
        </p:txBody>
      </p:sp>
      <p:sp>
        <p:nvSpPr>
          <p:cNvPr id="7" name="Rounded Rectangle 6">
            <a:extLst>
              <a:ext uri="{FF2B5EF4-FFF2-40B4-BE49-F238E27FC236}">
                <a16:creationId xmlns:a16="http://schemas.microsoft.com/office/drawing/2014/main" id="{428D8A48-E873-274D-857F-CFACA1912FF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9BD30A3-D37D-6D43-ACC6-8A47514F77A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0413027-E9CE-0C45-9072-EAB54161DC44}"/>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0C31FD4-5BAA-5B4E-822A-2DE44572797F}"/>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00FF8BE-D6A2-4A44-A4E9-177DD4D6D843}"/>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7587291-AFEE-3741-81A4-DF55898929D5}"/>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28B5558-D069-9145-9A74-C141791432B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803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2241DDB1-5601-BE4B-9512-CBC8913FF5DC}"/>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rgbClr val="B5B5B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Tree>
    <p:extLst>
      <p:ext uri="{BB962C8B-B14F-4D97-AF65-F5344CB8AC3E}">
        <p14:creationId xmlns:p14="http://schemas.microsoft.com/office/powerpoint/2010/main" val="573990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8_Blank">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9EB11F-D043-7441-AA75-519D965E19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
        <p:nvSpPr>
          <p:cNvPr id="2" name="Rounded Rectangle 1">
            <a:extLst>
              <a:ext uri="{FF2B5EF4-FFF2-40B4-BE49-F238E27FC236}">
                <a16:creationId xmlns:a16="http://schemas.microsoft.com/office/drawing/2014/main" id="{863B9A03-E856-134D-8A06-24CFAC6C851F}"/>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1CD68F0-B45C-5941-AA2B-577A84F07969}"/>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1FABAFDF-0A8B-6944-8936-304BE90EA2CB}"/>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3797118-B6B6-1F4E-BEDC-5AA4E1DA6790}"/>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43ADEE7-0AA6-0944-A43F-34C0D4923E1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7FD1791-6CF5-4542-A218-017F64FBA02C}"/>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681DFE14-2BAA-3742-A711-56BE5934831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559F2F4-37E4-7A45-8ECB-451B5E4152D9}"/>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4493B48-3DA7-E947-AEEC-81EB55D64B80}"/>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34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Blank">
    <p:bg>
      <p:bgPr>
        <a:gradFill>
          <a:gsLst>
            <a:gs pos="0">
              <a:srgbClr val="50B848"/>
            </a:gs>
            <a:gs pos="37000">
              <a:srgbClr val="356D5B"/>
            </a:gs>
            <a:gs pos="100000">
              <a:srgbClr val="19226D"/>
            </a:gs>
          </a:gsLst>
          <a:lin ang="5400000" scaled="0"/>
        </a:gra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852D304-8DB3-CF44-A52F-E79EA93F6731}"/>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A2A6B6E-39E3-4E41-9202-479D05FB06B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086C675-CEB7-C441-A3D7-3279FFE56275}"/>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B7E4B97-6890-E146-927A-8C5BF4E79AA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A7DB3E0-73EE-714B-9C0E-76E2C9A411F4}"/>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9C1F5A4-D68F-AC43-B7E3-3C475A72C661}"/>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7D5CD0C2-5822-1944-BC57-FD19E76673E7}"/>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2" name="Rounded Rectangle 11">
            <a:extLst>
              <a:ext uri="{FF2B5EF4-FFF2-40B4-BE49-F238E27FC236}">
                <a16:creationId xmlns:a16="http://schemas.microsoft.com/office/drawing/2014/main" id="{0C95442A-32A5-D34D-84ED-EB9840F371BF}"/>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13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screen">
            <a:lum/>
            <a:extLst>
              <a:ext uri="{28A0092B-C50C-407E-A947-70E740481C1C}">
                <a14:useLocalDpi xmlns:a14="http://schemas.microsoft.com/office/drawing/2010/main"/>
              </a:ext>
            </a:extLst>
          </a:blip>
          <a:srcRect/>
          <a:stretch>
            <a:fillRect l="-1000"/>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4ED8A6C4-8D48-A741-8E70-35BC8A7DF24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F7E00B9-D6C8-2C45-B19B-C85C8186A241}"/>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AE58C11-7699-7D48-BC93-F583C9E5E40D}"/>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0AA8190-FCEC-DF44-9F5A-10095FB162E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68B8A4F-3496-5B43-8E20-569DE91627CB}"/>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307A14-4347-714F-9635-2188B14053F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D7F839E2-1874-E14B-B9AE-C8EDD5809D45}"/>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Tree>
    <p:extLst>
      <p:ext uri="{BB962C8B-B14F-4D97-AF65-F5344CB8AC3E}">
        <p14:creationId xmlns:p14="http://schemas.microsoft.com/office/powerpoint/2010/main" val="264521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bg>
      <p:bgPr>
        <a:gradFill>
          <a:gsLst>
            <a:gs pos="0">
              <a:srgbClr val="3EA9C1"/>
            </a:gs>
            <a:gs pos="100000">
              <a:srgbClr val="034EA2"/>
            </a:gs>
          </a:gsLst>
          <a:lin ang="10800000" scaled="0"/>
        </a:gra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D3AAA28-FEA8-F249-8C46-A1D9B8007B13}"/>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E337708-4B47-6A4D-A778-1A9A1C2998A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84CFB43-A9C1-9E4A-99E5-F2E03F726208}"/>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7D9DA35-3C5D-C940-ACA0-E14928613982}"/>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4A8F42C-1C2B-DC4D-8DCE-BE6E4CCFEFCE}"/>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C7876C1-57B3-8949-B0D9-E5AD7654E256}"/>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9B36B756-1EFD-8542-A4AC-B957DB0083FB}"/>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6F021668-ABFC-DF4D-AD1B-E4EBE1BE3048}"/>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4E955BCA-127F-1747-9BB8-7DB78C582DF5}"/>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2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5_Blank">
    <p:bg>
      <p:bgPr>
        <a:solidFill>
          <a:srgbClr val="F37121"/>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05DAED6-FABE-0348-A0EC-10445981CC05}"/>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02DDD32-343F-244B-AE10-ECD5984E08C5}"/>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58CDBB3-514A-EA4D-A65A-923A52654281}"/>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6C3288D-3C42-C444-A377-A39683C4DFCD}"/>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515EF48-46AB-EB40-AEC8-384AB0AB635D}"/>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F8D4DE-5470-E547-BDF8-909AF456C06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B423D82-B217-F24D-9A4B-51E3223C7AB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Slide Number Placeholder 3">
            <a:extLst>
              <a:ext uri="{FF2B5EF4-FFF2-40B4-BE49-F238E27FC236}">
                <a16:creationId xmlns:a16="http://schemas.microsoft.com/office/drawing/2014/main" id="{F9B4AE42-994A-3445-A045-ECB259BE3B96}"/>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0" name="Rounded Rectangle 9">
            <a:extLst>
              <a:ext uri="{FF2B5EF4-FFF2-40B4-BE49-F238E27FC236}">
                <a16:creationId xmlns:a16="http://schemas.microsoft.com/office/drawing/2014/main" id="{10470A95-B716-5F46-9278-41BECDD385DC}"/>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153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32EEAE7-A53A-8540-823B-1A5B586202B8}"/>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A9E292F-D15B-3440-BFF3-EED8802880FB}"/>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A3519CF-8166-9E42-8146-B6397D55AFAA}"/>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A8C4D0A-95C4-5E49-A977-8A1BC8922F1C}"/>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7968C13-89E8-4D45-9D89-7098A62AE4AC}"/>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A1EF8AC-6BF2-5543-8AA6-186E6A781219}"/>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3">
            <a:extLst>
              <a:ext uri="{FF2B5EF4-FFF2-40B4-BE49-F238E27FC236}">
                <a16:creationId xmlns:a16="http://schemas.microsoft.com/office/drawing/2014/main" id="{7005A36C-3143-D84B-84B4-F891BB15054E}"/>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15" name="Slide Number Placeholder 3">
            <a:extLst>
              <a:ext uri="{FF2B5EF4-FFF2-40B4-BE49-F238E27FC236}">
                <a16:creationId xmlns:a16="http://schemas.microsoft.com/office/drawing/2014/main" id="{AAF25899-1F00-A841-8F4B-2A9601DD1325}"/>
              </a:ext>
            </a:extLst>
          </p:cNvPr>
          <p:cNvSpPr txBox="1">
            <a:spLocks/>
          </p:cNvSpPr>
          <p:nvPr userDrawn="1"/>
        </p:nvSpPr>
        <p:spPr>
          <a:xfrm>
            <a:off x="11311875" y="6415503"/>
            <a:ext cx="596198" cy="251969"/>
          </a:xfrm>
          <a:prstGeom prst="rect">
            <a:avLst/>
          </a:prstGeom>
        </p:spPr>
        <p:txBody>
          <a:bodyP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012F146-47F9-A646-B182-8CC39B8AD32B}" type="slidenum">
              <a:rPr lang="x-none" smtClean="0"/>
              <a:pPr/>
              <a:t>‹#›</a:t>
            </a:fld>
            <a:endParaRPr lang="x-none"/>
          </a:p>
        </p:txBody>
      </p:sp>
      <p:sp>
        <p:nvSpPr>
          <p:cNvPr id="16" name="Rounded Rectangle 15">
            <a:extLst>
              <a:ext uri="{FF2B5EF4-FFF2-40B4-BE49-F238E27FC236}">
                <a16:creationId xmlns:a16="http://schemas.microsoft.com/office/drawing/2014/main" id="{C451E643-497F-0546-B045-5080C05B28C4}"/>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2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0_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831E717-6F65-B14B-A854-F3079D6FA43D}"/>
              </a:ext>
            </a:extLst>
          </p:cNvPr>
          <p:cNvSpPr/>
          <p:nvPr userDrawn="1"/>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BFF991D-922B-BD4C-822C-9BF7D5E9CA2F}"/>
              </a:ext>
            </a:extLst>
          </p:cNvPr>
          <p:cNvSpPr/>
          <p:nvPr userDrawn="1"/>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288FF5-FB11-2D4C-9263-0722A01A70F3}"/>
              </a:ext>
            </a:extLst>
          </p:cNvPr>
          <p:cNvSpPr/>
          <p:nvPr userDrawn="1"/>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E27A1BA-8FA6-5042-AF5E-3DC09C5DBC34}"/>
              </a:ext>
            </a:extLst>
          </p:cNvPr>
          <p:cNvSpPr/>
          <p:nvPr userDrawn="1"/>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0E9A48A-826B-DD48-B0AC-5902E8C234FA}"/>
              </a:ext>
            </a:extLst>
          </p:cNvPr>
          <p:cNvSpPr/>
          <p:nvPr userDrawn="1"/>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3065AE7-E2E1-4247-A38D-6FD592E308B4}"/>
              </a:ext>
            </a:extLst>
          </p:cNvPr>
          <p:cNvSpPr/>
          <p:nvPr userDrawn="1"/>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F50E99BC-F599-F045-9C5F-F182A291FF3A}"/>
              </a:ext>
            </a:extLst>
          </p:cNvPr>
          <p:cNvSpPr>
            <a:spLocks noGrp="1"/>
          </p:cNvSpPr>
          <p:nvPr>
            <p:ph type="sldNum" sz="quarter" idx="12"/>
          </p:nvPr>
        </p:nvSpPr>
        <p:spPr>
          <a:xfrm>
            <a:off x="11311875" y="6415503"/>
            <a:ext cx="596198" cy="251969"/>
          </a:xfrm>
          <a:prstGeom prst="rect">
            <a:avLst/>
          </a:prstGeom>
        </p:spPr>
        <p:txBody>
          <a:bodyPr/>
          <a:lstStyle>
            <a:lvl1pPr algn="r">
              <a:defRPr sz="1200">
                <a:solidFill>
                  <a:schemeClr val="bg1"/>
                </a:solidFill>
              </a:defRPr>
            </a:lvl1pPr>
          </a:lstStyle>
          <a:p>
            <a:fld id="{E012F146-47F9-A646-B182-8CC39B8AD32B}" type="slidenum">
              <a:rPr lang="x-none" smtClean="0"/>
              <a:pPr/>
              <a:t>‹#›</a:t>
            </a:fld>
            <a:endParaRPr lang="x-none"/>
          </a:p>
        </p:txBody>
      </p:sp>
      <p:sp>
        <p:nvSpPr>
          <p:cNvPr id="9" name="Rounded Rectangle 8">
            <a:extLst>
              <a:ext uri="{FF2B5EF4-FFF2-40B4-BE49-F238E27FC236}">
                <a16:creationId xmlns:a16="http://schemas.microsoft.com/office/drawing/2014/main" id="{E1187FFA-5693-384A-B7D7-421716AFCC1B}"/>
              </a:ext>
            </a:extLst>
          </p:cNvPr>
          <p:cNvSpPr/>
          <p:nvPr userDrawn="1"/>
        </p:nvSpPr>
        <p:spPr>
          <a:xfrm>
            <a:off x="-426720" y="5893631"/>
            <a:ext cx="266700" cy="685815"/>
          </a:xfrm>
          <a:prstGeom prst="roundRect">
            <a:avLst>
              <a:gd name="adj" fmla="val 8511"/>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2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392707"/>
            <a:ext cx="10515600" cy="1325563"/>
          </a:xfrm>
          <a:prstGeom prst="rect">
            <a:avLst/>
          </a:prstGeom>
        </p:spPr>
        <p:txBody>
          <a:bodyPr vert="horz" lIns="91440" tIns="45720" rIns="91440" bIns="45720" rtlCol="0" anchor="ctr">
            <a:normAutofit/>
          </a:bodyPr>
          <a:lstStyle/>
          <a:p>
            <a:r>
              <a:rPr lang="en-US" dirty="0"/>
              <a:t>FPT SOFTWARE – SLIDE MASTER</a:t>
            </a:r>
          </a:p>
        </p:txBody>
      </p:sp>
    </p:spTree>
    <p:extLst>
      <p:ext uri="{BB962C8B-B14F-4D97-AF65-F5344CB8AC3E}">
        <p14:creationId xmlns:p14="http://schemas.microsoft.com/office/powerpoint/2010/main" val="2455494593"/>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63" r:id="rId3"/>
    <p:sldLayoutId id="2147483662" r:id="rId4"/>
    <p:sldLayoutId id="2147483667" r:id="rId5"/>
    <p:sldLayoutId id="2147483659" r:id="rId6"/>
    <p:sldLayoutId id="2147483660" r:id="rId7"/>
    <p:sldLayoutId id="2147483652" r:id="rId8"/>
    <p:sldLayoutId id="2147483665" r:id="rId9"/>
    <p:sldLayoutId id="2147483658" r:id="rId10"/>
    <p:sldLayoutId id="2147483657" r:id="rId11"/>
    <p:sldLayoutId id="2147483664" r:id="rId12"/>
    <p:sldLayoutId id="2147483666" r:id="rId13"/>
    <p:sldLayoutId id="2147483661" r:id="rId14"/>
    <p:sldLayoutId id="2147483656" r:id="rId15"/>
    <p:sldLayoutId id="2147483651" r:id="rId16"/>
    <p:sldLayoutId id="2147483655" r:id="rId17"/>
    <p:sldLayoutId id="2147483649" r:id="rId18"/>
    <p:sldLayoutId id="2147483668" r:id="rId19"/>
    <p:sldLayoutId id="2147483669" r:id="rId20"/>
    <p:sldLayoutId id="2147483671" r:id="rId21"/>
    <p:sldLayoutId id="2147483688" r:id="rId22"/>
    <p:sldLayoutId id="2147483687" r:id="rId23"/>
    <p:sldLayoutId id="2147483689" r:id="rId24"/>
  </p:sldLayoutIdLst>
  <p:hf hdr="0" dt="0"/>
  <p:txStyles>
    <p:titleStyle>
      <a:lvl1pPr algn="ctr" defTabSz="914400" rtl="0" eaLnBrk="1" latinLnBrk="0" hangingPunct="1">
        <a:lnSpc>
          <a:spcPct val="90000"/>
        </a:lnSpc>
        <a:spcBef>
          <a:spcPct val="0"/>
        </a:spcBef>
        <a:buNone/>
        <a:defRPr sz="4400" b="1" kern="1200" baseline="0">
          <a:solidFill>
            <a:schemeClr val="tx1"/>
          </a:solidFill>
          <a:latin typeface="BR Omega VN"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3.emf"/></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3022"/>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55990" y="5015709"/>
            <a:ext cx="11077318" cy="830997"/>
          </a:xfrm>
          <a:prstGeom prst="rect">
            <a:avLst/>
          </a:prstGeom>
          <a:noFill/>
        </p:spPr>
        <p:txBody>
          <a:bodyPr wrap="square" rtlCol="0">
            <a:spAutoFit/>
          </a:bodyPr>
          <a:lstStyle/>
          <a:p>
            <a:pPr>
              <a:defRPr/>
            </a:pPr>
            <a:r>
              <a:rPr lang="en-US" sz="4800" b="1" spc="-100" dirty="0">
                <a:solidFill>
                  <a:srgbClr val="33B2C1"/>
                </a:solidFill>
                <a:latin typeface="BR Omega VN" pitchFamily="2" charset="77"/>
                <a:cs typeface="Arial" panose="020B0604020202020204" pitchFamily="34" charset="0"/>
              </a:rPr>
              <a:t>User Defined Function </a:t>
            </a:r>
            <a:endParaRPr lang="en-US" sz="4800" b="1" dirty="0">
              <a:solidFill>
                <a:prstClr val="white"/>
              </a:solidFill>
              <a:latin typeface="BR Omega VN" pitchFamily="2" charset="77"/>
            </a:endParaRP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1</a:t>
            </a:fld>
            <a:endParaRPr lang="x-none"/>
          </a:p>
        </p:txBody>
      </p:sp>
    </p:spTree>
    <p:extLst>
      <p:ext uri="{BB962C8B-B14F-4D97-AF65-F5344CB8AC3E}">
        <p14:creationId xmlns:p14="http://schemas.microsoft.com/office/powerpoint/2010/main" val="23153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4"/>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a:t>Pass By Value in C and C++</a:t>
            </a:r>
            <a:endParaRPr lang="en-US" dirty="0"/>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10</a:t>
            </a:fld>
            <a:endParaRPr lang="x-none"/>
          </a:p>
        </p:txBody>
      </p:sp>
      <p:pic>
        <p:nvPicPr>
          <p:cNvPr id="4" name="Picture 3">
            <a:extLst>
              <a:ext uri="{FF2B5EF4-FFF2-40B4-BE49-F238E27FC236}">
                <a16:creationId xmlns:a16="http://schemas.microsoft.com/office/drawing/2014/main" id="{E61DD305-8771-6B1D-57AC-23CF138EB559}"/>
              </a:ext>
            </a:extLst>
          </p:cNvPr>
          <p:cNvPicPr>
            <a:picLocks noChangeAspect="1"/>
          </p:cNvPicPr>
          <p:nvPr/>
        </p:nvPicPr>
        <p:blipFill>
          <a:blip r:embed="rId3"/>
          <a:stretch>
            <a:fillRect/>
          </a:stretch>
        </p:blipFill>
        <p:spPr>
          <a:xfrm>
            <a:off x="8221704" y="1735637"/>
            <a:ext cx="3629308" cy="4088396"/>
          </a:xfrm>
          <a:prstGeom prst="rect">
            <a:avLst/>
          </a:prstGeom>
        </p:spPr>
      </p:pic>
      <p:sp>
        <p:nvSpPr>
          <p:cNvPr id="30" name="TextBox 29">
            <a:extLst>
              <a:ext uri="{FF2B5EF4-FFF2-40B4-BE49-F238E27FC236}">
                <a16:creationId xmlns:a16="http://schemas.microsoft.com/office/drawing/2014/main" id="{AC78B095-1CD1-5E2F-461D-7E740423A941}"/>
              </a:ext>
            </a:extLst>
          </p:cNvPr>
          <p:cNvSpPr txBox="1"/>
          <p:nvPr/>
        </p:nvSpPr>
        <p:spPr>
          <a:xfrm>
            <a:off x="6330224" y="4753289"/>
            <a:ext cx="1364798" cy="584775"/>
          </a:xfrm>
          <a:prstGeom prst="rect">
            <a:avLst/>
          </a:prstGeom>
          <a:noFill/>
        </p:spPr>
        <p:txBody>
          <a:bodyPr wrap="square" rtlCol="0">
            <a:spAutoFit/>
          </a:bodyPr>
          <a:lstStyle/>
          <a:p>
            <a:r>
              <a:rPr lang="en-US" sz="1600"/>
              <a:t>No change in x and y</a:t>
            </a:r>
          </a:p>
        </p:txBody>
      </p:sp>
      <p:sp>
        <p:nvSpPr>
          <p:cNvPr id="9" name="Rectangle 8">
            <a:extLst>
              <a:ext uri="{FF2B5EF4-FFF2-40B4-BE49-F238E27FC236}">
                <a16:creationId xmlns:a16="http://schemas.microsoft.com/office/drawing/2014/main" id="{F8D32B43-481E-6D88-43EE-741E72C956DA}"/>
              </a:ext>
            </a:extLst>
          </p:cNvPr>
          <p:cNvSpPr/>
          <p:nvPr/>
        </p:nvSpPr>
        <p:spPr>
          <a:xfrm>
            <a:off x="1200150" y="2290122"/>
            <a:ext cx="1097280" cy="73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x = 5</a:t>
            </a:r>
          </a:p>
        </p:txBody>
      </p:sp>
      <p:sp>
        <p:nvSpPr>
          <p:cNvPr id="11" name="Rectangle 10">
            <a:extLst>
              <a:ext uri="{FF2B5EF4-FFF2-40B4-BE49-F238E27FC236}">
                <a16:creationId xmlns:a16="http://schemas.microsoft.com/office/drawing/2014/main" id="{A7F53CCD-1423-CD74-E5DE-6D1A8BA35017}"/>
              </a:ext>
            </a:extLst>
          </p:cNvPr>
          <p:cNvSpPr/>
          <p:nvPr/>
        </p:nvSpPr>
        <p:spPr>
          <a:xfrm>
            <a:off x="1210311" y="4516545"/>
            <a:ext cx="1097280" cy="73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y = 15</a:t>
            </a:r>
          </a:p>
        </p:txBody>
      </p:sp>
      <p:sp>
        <p:nvSpPr>
          <p:cNvPr id="12" name="Oval 11">
            <a:extLst>
              <a:ext uri="{FF2B5EF4-FFF2-40B4-BE49-F238E27FC236}">
                <a16:creationId xmlns:a16="http://schemas.microsoft.com/office/drawing/2014/main" id="{1750A520-9B7A-9D0E-926B-3113D34390AF}"/>
              </a:ext>
            </a:extLst>
          </p:cNvPr>
          <p:cNvSpPr/>
          <p:nvPr/>
        </p:nvSpPr>
        <p:spPr>
          <a:xfrm>
            <a:off x="1501500" y="3396616"/>
            <a:ext cx="1925231" cy="7016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swap(x, y)</a:t>
            </a:r>
          </a:p>
        </p:txBody>
      </p:sp>
      <p:sp>
        <p:nvSpPr>
          <p:cNvPr id="24" name="Rectangle 23">
            <a:extLst>
              <a:ext uri="{FF2B5EF4-FFF2-40B4-BE49-F238E27FC236}">
                <a16:creationId xmlns:a16="http://schemas.microsoft.com/office/drawing/2014/main" id="{7BEC7EAF-09E4-5875-2FE7-8AF11E535E0C}"/>
              </a:ext>
            </a:extLst>
          </p:cNvPr>
          <p:cNvSpPr/>
          <p:nvPr/>
        </p:nvSpPr>
        <p:spPr>
          <a:xfrm>
            <a:off x="4342128" y="3005112"/>
            <a:ext cx="1097280" cy="73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a = 5</a:t>
            </a:r>
          </a:p>
        </p:txBody>
      </p:sp>
      <p:sp>
        <p:nvSpPr>
          <p:cNvPr id="25" name="Rectangle 24">
            <a:extLst>
              <a:ext uri="{FF2B5EF4-FFF2-40B4-BE49-F238E27FC236}">
                <a16:creationId xmlns:a16="http://schemas.microsoft.com/office/drawing/2014/main" id="{1F13091B-E676-BFE8-3C2C-96775F3BB3CD}"/>
              </a:ext>
            </a:extLst>
          </p:cNvPr>
          <p:cNvSpPr/>
          <p:nvPr/>
        </p:nvSpPr>
        <p:spPr>
          <a:xfrm>
            <a:off x="4342128" y="3769094"/>
            <a:ext cx="1097280" cy="73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b = 15</a:t>
            </a:r>
          </a:p>
        </p:txBody>
      </p:sp>
      <p:sp>
        <p:nvSpPr>
          <p:cNvPr id="26" name="TextBox 25">
            <a:extLst>
              <a:ext uri="{FF2B5EF4-FFF2-40B4-BE49-F238E27FC236}">
                <a16:creationId xmlns:a16="http://schemas.microsoft.com/office/drawing/2014/main" id="{D104AB47-D11F-7F9B-C2BE-2AFA07484ABC}"/>
              </a:ext>
            </a:extLst>
          </p:cNvPr>
          <p:cNvSpPr txBox="1"/>
          <p:nvPr/>
        </p:nvSpPr>
        <p:spPr>
          <a:xfrm>
            <a:off x="3855720" y="4753289"/>
            <a:ext cx="2240280" cy="605787"/>
          </a:xfrm>
          <a:prstGeom prst="rect">
            <a:avLst/>
          </a:prstGeom>
          <a:noFill/>
        </p:spPr>
        <p:txBody>
          <a:bodyPr wrap="square" rtlCol="0">
            <a:spAutoFit/>
          </a:bodyPr>
          <a:lstStyle/>
          <a:p>
            <a:r>
              <a:rPr lang="en-US" sz="1600"/>
              <a:t>a and b are the copies of x and y respectively</a:t>
            </a:r>
          </a:p>
        </p:txBody>
      </p:sp>
      <p:sp>
        <p:nvSpPr>
          <p:cNvPr id="28" name="Rectangle 27">
            <a:extLst>
              <a:ext uri="{FF2B5EF4-FFF2-40B4-BE49-F238E27FC236}">
                <a16:creationId xmlns:a16="http://schemas.microsoft.com/office/drawing/2014/main" id="{3A264079-6D7D-9D35-A677-606F7FA2AB03}"/>
              </a:ext>
            </a:extLst>
          </p:cNvPr>
          <p:cNvSpPr/>
          <p:nvPr/>
        </p:nvSpPr>
        <p:spPr>
          <a:xfrm>
            <a:off x="6330224" y="3005112"/>
            <a:ext cx="1097280" cy="73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a = 15</a:t>
            </a:r>
          </a:p>
        </p:txBody>
      </p:sp>
      <p:sp>
        <p:nvSpPr>
          <p:cNvPr id="29" name="Rectangle 28">
            <a:extLst>
              <a:ext uri="{FF2B5EF4-FFF2-40B4-BE49-F238E27FC236}">
                <a16:creationId xmlns:a16="http://schemas.microsoft.com/office/drawing/2014/main" id="{D44AEA28-4674-FC34-F308-94F4AF4F8FD2}"/>
              </a:ext>
            </a:extLst>
          </p:cNvPr>
          <p:cNvSpPr/>
          <p:nvPr/>
        </p:nvSpPr>
        <p:spPr>
          <a:xfrm>
            <a:off x="6330224" y="3769094"/>
            <a:ext cx="1097280" cy="73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b = 5</a:t>
            </a:r>
          </a:p>
        </p:txBody>
      </p:sp>
      <p:cxnSp>
        <p:nvCxnSpPr>
          <p:cNvPr id="32" name="Straight Arrow Connector 31">
            <a:extLst>
              <a:ext uri="{FF2B5EF4-FFF2-40B4-BE49-F238E27FC236}">
                <a16:creationId xmlns:a16="http://schemas.microsoft.com/office/drawing/2014/main" id="{B0DF0D7F-7F3D-ABC8-3A71-A130A8AAACED}"/>
              </a:ext>
            </a:extLst>
          </p:cNvPr>
          <p:cNvCxnSpPr>
            <a:cxnSpLocks/>
            <a:stCxn id="9" idx="2"/>
            <a:endCxn id="12" idx="1"/>
          </p:cNvCxnSpPr>
          <p:nvPr/>
        </p:nvCxnSpPr>
        <p:spPr>
          <a:xfrm>
            <a:off x="1748790" y="3021642"/>
            <a:ext cx="34654" cy="477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588841-AAA3-A199-C329-B1110A3FC9AD}"/>
              </a:ext>
            </a:extLst>
          </p:cNvPr>
          <p:cNvCxnSpPr>
            <a:cxnSpLocks/>
            <a:stCxn id="11" idx="0"/>
            <a:endCxn id="12" idx="3"/>
          </p:cNvCxnSpPr>
          <p:nvPr/>
        </p:nvCxnSpPr>
        <p:spPr>
          <a:xfrm flipV="1">
            <a:off x="1758951" y="3995530"/>
            <a:ext cx="24493" cy="52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5C25C7-1C84-4281-445F-DBF0D6191956}"/>
              </a:ext>
            </a:extLst>
          </p:cNvPr>
          <p:cNvCxnSpPr>
            <a:cxnSpLocks/>
            <a:stCxn id="12" idx="6"/>
          </p:cNvCxnSpPr>
          <p:nvPr/>
        </p:nvCxnSpPr>
        <p:spPr>
          <a:xfrm flipV="1">
            <a:off x="3426731" y="3747451"/>
            <a:ext cx="8078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B06546C-5F1B-E969-E79C-0CC49EAD6F7E}"/>
              </a:ext>
            </a:extLst>
          </p:cNvPr>
          <p:cNvCxnSpPr>
            <a:cxnSpLocks/>
          </p:cNvCxnSpPr>
          <p:nvPr/>
        </p:nvCxnSpPr>
        <p:spPr>
          <a:xfrm>
            <a:off x="5533207" y="3747452"/>
            <a:ext cx="689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C06402B-9C5A-8C72-768A-ADCA19A1E545}"/>
              </a:ext>
            </a:extLst>
          </p:cNvPr>
          <p:cNvSpPr txBox="1"/>
          <p:nvPr/>
        </p:nvSpPr>
        <p:spPr>
          <a:xfrm>
            <a:off x="5567509" y="3078484"/>
            <a:ext cx="655217" cy="584775"/>
          </a:xfrm>
          <a:prstGeom prst="rect">
            <a:avLst/>
          </a:prstGeom>
          <a:noFill/>
        </p:spPr>
        <p:txBody>
          <a:bodyPr wrap="square" rtlCol="0">
            <a:spAutoFit/>
          </a:bodyPr>
          <a:lstStyle/>
          <a:p>
            <a:r>
              <a:rPr lang="en-US" sz="1600"/>
              <a:t>After swap</a:t>
            </a:r>
          </a:p>
        </p:txBody>
      </p:sp>
    </p:spTree>
    <p:extLst>
      <p:ext uri="{BB962C8B-B14F-4D97-AF65-F5344CB8AC3E}">
        <p14:creationId xmlns:p14="http://schemas.microsoft.com/office/powerpoint/2010/main" val="252632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randombar(horizontal)">
                                      <p:cBhvr>
                                        <p:cTn id="29" dur="500"/>
                                        <p:tgtEl>
                                          <p:spTgt spid="37"/>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randombar(horizontal)">
                                      <p:cBhvr>
                                        <p:cTn id="32" dur="500"/>
                                        <p:tgtEl>
                                          <p:spTgt spid="24"/>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randombar(horizontal)">
                                      <p:cBhvr>
                                        <p:cTn id="35" dur="500"/>
                                        <p:tgtEl>
                                          <p:spTgt spid="2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randombar(horizontal)">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9" grpId="0" animBg="1"/>
      <p:bldP spid="11" grpId="0" animBg="1"/>
      <p:bldP spid="12" grpId="0" animBg="1"/>
      <p:bldP spid="24" grpId="0" animBg="1"/>
      <p:bldP spid="25" grpId="0" animBg="1"/>
      <p:bldP spid="26" grpId="0"/>
      <p:bldP spid="28" grpId="0" animBg="1"/>
      <p:bldP spid="29" grpId="0" animBg="1"/>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a:t>Pass By Reference in C</a:t>
            </a:r>
            <a:endParaRPr lang="en-US" dirty="0"/>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11</a:t>
            </a:fld>
            <a:endParaRPr lang="x-none"/>
          </a:p>
        </p:txBody>
      </p:sp>
      <p:pic>
        <p:nvPicPr>
          <p:cNvPr id="6" name="Picture 5">
            <a:extLst>
              <a:ext uri="{FF2B5EF4-FFF2-40B4-BE49-F238E27FC236}">
                <a16:creationId xmlns:a16="http://schemas.microsoft.com/office/drawing/2014/main" id="{D628BD5A-0910-2BF2-8849-70A837A7C02C}"/>
              </a:ext>
            </a:extLst>
          </p:cNvPr>
          <p:cNvPicPr>
            <a:picLocks noChangeAspect="1"/>
          </p:cNvPicPr>
          <p:nvPr/>
        </p:nvPicPr>
        <p:blipFill>
          <a:blip r:embed="rId3"/>
          <a:stretch>
            <a:fillRect/>
          </a:stretch>
        </p:blipFill>
        <p:spPr>
          <a:xfrm>
            <a:off x="7475220" y="935021"/>
            <a:ext cx="4716780" cy="5922980"/>
          </a:xfrm>
          <a:prstGeom prst="rect">
            <a:avLst/>
          </a:prstGeom>
        </p:spPr>
      </p:pic>
      <p:pic>
        <p:nvPicPr>
          <p:cNvPr id="7" name="Picture 6">
            <a:extLst>
              <a:ext uri="{FF2B5EF4-FFF2-40B4-BE49-F238E27FC236}">
                <a16:creationId xmlns:a16="http://schemas.microsoft.com/office/drawing/2014/main" id="{27091BDE-5058-16F7-6A7B-39D7DBFD42D1}"/>
              </a:ext>
            </a:extLst>
          </p:cNvPr>
          <p:cNvPicPr>
            <a:picLocks noChangeAspect="1"/>
          </p:cNvPicPr>
          <p:nvPr/>
        </p:nvPicPr>
        <p:blipFill>
          <a:blip r:embed="rId4"/>
          <a:stretch>
            <a:fillRect/>
          </a:stretch>
        </p:blipFill>
        <p:spPr>
          <a:xfrm>
            <a:off x="525780" y="4947283"/>
            <a:ext cx="5000504" cy="1301696"/>
          </a:xfrm>
          <a:prstGeom prst="rect">
            <a:avLst/>
          </a:prstGeom>
        </p:spPr>
      </p:pic>
      <p:sp>
        <p:nvSpPr>
          <p:cNvPr id="4" name="TextBox 3">
            <a:extLst>
              <a:ext uri="{FF2B5EF4-FFF2-40B4-BE49-F238E27FC236}">
                <a16:creationId xmlns:a16="http://schemas.microsoft.com/office/drawing/2014/main" id="{2BEA5937-3DA6-DF07-5BE5-8D00FC3EBA81}"/>
              </a:ext>
            </a:extLst>
          </p:cNvPr>
          <p:cNvSpPr txBox="1"/>
          <p:nvPr/>
        </p:nvSpPr>
        <p:spPr>
          <a:xfrm>
            <a:off x="1182884" y="1885626"/>
            <a:ext cx="4343400" cy="1477328"/>
          </a:xfrm>
          <a:prstGeom prst="rect">
            <a:avLst/>
          </a:prstGeom>
          <a:noFill/>
        </p:spPr>
        <p:txBody>
          <a:bodyPr wrap="square" rtlCol="0">
            <a:spAutoFit/>
          </a:bodyPr>
          <a:lstStyle/>
          <a:p>
            <a:pPr marL="285750" indent="-285750">
              <a:buFont typeface="Arial" panose="020B0604020202020204" pitchFamily="34" charset="0"/>
              <a:buChar char="•"/>
            </a:pPr>
            <a:r>
              <a:rPr lang="en-US"/>
              <a:t>The address of the variable is passed to the function</a:t>
            </a:r>
          </a:p>
          <a:p>
            <a:pPr marL="285750" indent="-285750">
              <a:buFont typeface="Arial" panose="020B0604020202020204" pitchFamily="34" charset="0"/>
              <a:buChar char="•"/>
            </a:pPr>
            <a:r>
              <a:rPr lang="en-US"/>
              <a:t>A new Pointer is created in function, the variable pointer has the value of the passed address.</a:t>
            </a:r>
          </a:p>
        </p:txBody>
      </p:sp>
      <p:sp>
        <p:nvSpPr>
          <p:cNvPr id="5" name="TextBox 4">
            <a:extLst>
              <a:ext uri="{FF2B5EF4-FFF2-40B4-BE49-F238E27FC236}">
                <a16:creationId xmlns:a16="http://schemas.microsoft.com/office/drawing/2014/main" id="{FD9785E2-4858-DAE3-19E2-C4871CFA51EF}"/>
              </a:ext>
            </a:extLst>
          </p:cNvPr>
          <p:cNvSpPr txBox="1"/>
          <p:nvPr/>
        </p:nvSpPr>
        <p:spPr>
          <a:xfrm>
            <a:off x="2462153" y="4266962"/>
            <a:ext cx="2160270" cy="369332"/>
          </a:xfrm>
          <a:prstGeom prst="rect">
            <a:avLst/>
          </a:prstGeom>
          <a:noFill/>
        </p:spPr>
        <p:txBody>
          <a:bodyPr wrap="square" rtlCol="0">
            <a:spAutoFit/>
          </a:bodyPr>
          <a:lstStyle/>
          <a:p>
            <a:r>
              <a:rPr lang="en-US" b="1"/>
              <a:t>Syntax</a:t>
            </a:r>
          </a:p>
        </p:txBody>
      </p:sp>
      <p:sp>
        <p:nvSpPr>
          <p:cNvPr id="8" name="Arrow: Down 7">
            <a:extLst>
              <a:ext uri="{FF2B5EF4-FFF2-40B4-BE49-F238E27FC236}">
                <a16:creationId xmlns:a16="http://schemas.microsoft.com/office/drawing/2014/main" id="{ED1C3198-96EA-7E6C-2DC4-C07D4FE4A8B3}"/>
              </a:ext>
            </a:extLst>
          </p:cNvPr>
          <p:cNvSpPr/>
          <p:nvPr/>
        </p:nvSpPr>
        <p:spPr>
          <a:xfrm>
            <a:off x="2868930" y="4676299"/>
            <a:ext cx="57150" cy="230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9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12</a:t>
            </a:fld>
            <a:endParaRPr lang="x-none"/>
          </a:p>
        </p:txBody>
      </p:sp>
      <p:sp>
        <p:nvSpPr>
          <p:cNvPr id="8" name="Title 1">
            <a:extLst>
              <a:ext uri="{FF2B5EF4-FFF2-40B4-BE49-F238E27FC236}">
                <a16:creationId xmlns:a16="http://schemas.microsoft.com/office/drawing/2014/main" id="{2451F56A-8236-C61D-638C-35CA441CB92C}"/>
              </a:ext>
            </a:extLst>
          </p:cNvPr>
          <p:cNvSpPr txBox="1">
            <a:spLocks/>
          </p:cNvSpPr>
          <p:nvPr/>
        </p:nvSpPr>
        <p:spPr>
          <a:xfrm>
            <a:off x="678180" y="342927"/>
            <a:ext cx="10515600"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baseline="0">
                <a:solidFill>
                  <a:schemeClr val="bg1"/>
                </a:solidFill>
                <a:latin typeface="BR Omega VN" pitchFamily="2" charset="77"/>
                <a:ea typeface="+mj-ea"/>
                <a:cs typeface="+mj-cs"/>
              </a:defRPr>
            </a:lvl1pPr>
          </a:lstStyle>
          <a:p>
            <a:r>
              <a:rPr lang="en-US"/>
              <a:t>Pass By Pointer in C++</a:t>
            </a:r>
            <a:endParaRPr lang="en-US" dirty="0"/>
          </a:p>
        </p:txBody>
      </p:sp>
      <p:grpSp>
        <p:nvGrpSpPr>
          <p:cNvPr id="22" name="Group 21">
            <a:extLst>
              <a:ext uri="{FF2B5EF4-FFF2-40B4-BE49-F238E27FC236}">
                <a16:creationId xmlns:a16="http://schemas.microsoft.com/office/drawing/2014/main" id="{D4C19865-740D-3AEF-EE6A-4A5D50CCD7A2}"/>
              </a:ext>
            </a:extLst>
          </p:cNvPr>
          <p:cNvGrpSpPr/>
          <p:nvPr/>
        </p:nvGrpSpPr>
        <p:grpSpPr>
          <a:xfrm>
            <a:off x="646358" y="1556928"/>
            <a:ext cx="4753309" cy="4249512"/>
            <a:chOff x="450096" y="1374048"/>
            <a:chExt cx="5356343" cy="4500304"/>
          </a:xfrm>
        </p:grpSpPr>
        <p:pic>
          <p:nvPicPr>
            <p:cNvPr id="9" name="Picture 8">
              <a:extLst>
                <a:ext uri="{FF2B5EF4-FFF2-40B4-BE49-F238E27FC236}">
                  <a16:creationId xmlns:a16="http://schemas.microsoft.com/office/drawing/2014/main" id="{F2603B80-D8B8-8B97-11D3-917CDFDB186B}"/>
                </a:ext>
              </a:extLst>
            </p:cNvPr>
            <p:cNvPicPr>
              <a:picLocks noChangeAspect="1"/>
            </p:cNvPicPr>
            <p:nvPr/>
          </p:nvPicPr>
          <p:blipFill>
            <a:blip r:embed="rId3"/>
            <a:stretch>
              <a:fillRect/>
            </a:stretch>
          </p:blipFill>
          <p:spPr>
            <a:xfrm>
              <a:off x="450096" y="1374048"/>
              <a:ext cx="5356343" cy="3050473"/>
            </a:xfrm>
            <a:prstGeom prst="rect">
              <a:avLst/>
            </a:prstGeom>
          </p:spPr>
        </p:pic>
        <p:pic>
          <p:nvPicPr>
            <p:cNvPr id="10" name="Picture 9">
              <a:extLst>
                <a:ext uri="{FF2B5EF4-FFF2-40B4-BE49-F238E27FC236}">
                  <a16:creationId xmlns:a16="http://schemas.microsoft.com/office/drawing/2014/main" id="{598726C4-C0BE-B8CA-52BF-F4060D9666E5}"/>
                </a:ext>
              </a:extLst>
            </p:cNvPr>
            <p:cNvPicPr>
              <a:picLocks noChangeAspect="1"/>
            </p:cNvPicPr>
            <p:nvPr/>
          </p:nvPicPr>
          <p:blipFill rotWithShape="1">
            <a:blip r:embed="rId4"/>
            <a:srcRect r="45584"/>
            <a:stretch/>
          </p:blipFill>
          <p:spPr>
            <a:xfrm>
              <a:off x="450096" y="4852353"/>
              <a:ext cx="5356343" cy="1021999"/>
            </a:xfrm>
            <a:prstGeom prst="rect">
              <a:avLst/>
            </a:prstGeom>
          </p:spPr>
        </p:pic>
      </p:grpSp>
      <p:sp>
        <p:nvSpPr>
          <p:cNvPr id="12" name="Rectangle: Rounded Corners 11">
            <a:extLst>
              <a:ext uri="{FF2B5EF4-FFF2-40B4-BE49-F238E27FC236}">
                <a16:creationId xmlns:a16="http://schemas.microsoft.com/office/drawing/2014/main" id="{FE87309E-A15A-E049-1BF7-44E1AF7F608B}"/>
              </a:ext>
            </a:extLst>
          </p:cNvPr>
          <p:cNvSpPr/>
          <p:nvPr/>
        </p:nvSpPr>
        <p:spPr>
          <a:xfrm>
            <a:off x="7112114" y="3141974"/>
            <a:ext cx="1272937" cy="895358"/>
          </a:xfrm>
          <a:prstGeom prst="roundRect">
            <a:avLst/>
          </a:prstGeom>
          <a:solidFill>
            <a:schemeClr val="accent2"/>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0x61fe1c</a:t>
            </a:r>
          </a:p>
        </p:txBody>
      </p:sp>
      <p:sp>
        <p:nvSpPr>
          <p:cNvPr id="13" name="Rectangle: Rounded Corners 12">
            <a:extLst>
              <a:ext uri="{FF2B5EF4-FFF2-40B4-BE49-F238E27FC236}">
                <a16:creationId xmlns:a16="http://schemas.microsoft.com/office/drawing/2014/main" id="{32EB77BF-F431-E839-F41E-425782336F8D}"/>
              </a:ext>
            </a:extLst>
          </p:cNvPr>
          <p:cNvSpPr/>
          <p:nvPr/>
        </p:nvSpPr>
        <p:spPr>
          <a:xfrm>
            <a:off x="9070856" y="3141974"/>
            <a:ext cx="1212756" cy="895358"/>
          </a:xfrm>
          <a:prstGeom prst="roundRect">
            <a:avLst/>
          </a:prstGeom>
          <a:solidFill>
            <a:schemeClr val="accent2"/>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0x61fe1c</a:t>
            </a:r>
          </a:p>
        </p:txBody>
      </p:sp>
      <p:sp>
        <p:nvSpPr>
          <p:cNvPr id="14" name="Rectangle: Rounded Corners 13">
            <a:extLst>
              <a:ext uri="{FF2B5EF4-FFF2-40B4-BE49-F238E27FC236}">
                <a16:creationId xmlns:a16="http://schemas.microsoft.com/office/drawing/2014/main" id="{23733EED-A9B7-A4A3-11F9-E917E9836197}"/>
              </a:ext>
            </a:extLst>
          </p:cNvPr>
          <p:cNvSpPr/>
          <p:nvPr/>
        </p:nvSpPr>
        <p:spPr>
          <a:xfrm>
            <a:off x="9070857" y="2401522"/>
            <a:ext cx="1212756" cy="6245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10</a:t>
            </a:r>
          </a:p>
        </p:txBody>
      </p:sp>
      <p:sp>
        <p:nvSpPr>
          <p:cNvPr id="15" name="Rectangle: Rounded Corners 14">
            <a:extLst>
              <a:ext uri="{FF2B5EF4-FFF2-40B4-BE49-F238E27FC236}">
                <a16:creationId xmlns:a16="http://schemas.microsoft.com/office/drawing/2014/main" id="{64EDF0A8-A6EB-F214-66D5-AF0192758B38}"/>
              </a:ext>
            </a:extLst>
          </p:cNvPr>
          <p:cNvSpPr/>
          <p:nvPr/>
        </p:nvSpPr>
        <p:spPr>
          <a:xfrm>
            <a:off x="7127554" y="4191040"/>
            <a:ext cx="1272937" cy="7435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0x61fdf0</a:t>
            </a:r>
          </a:p>
        </p:txBody>
      </p:sp>
      <p:cxnSp>
        <p:nvCxnSpPr>
          <p:cNvPr id="16" name="Connector: Elbow 15">
            <a:extLst>
              <a:ext uri="{FF2B5EF4-FFF2-40B4-BE49-F238E27FC236}">
                <a16:creationId xmlns:a16="http://schemas.microsoft.com/office/drawing/2014/main" id="{3D7B516E-0653-2094-029C-1502539055B8}"/>
              </a:ext>
            </a:extLst>
          </p:cNvPr>
          <p:cNvCxnSpPr>
            <a:cxnSpLocks/>
          </p:cNvCxnSpPr>
          <p:nvPr/>
        </p:nvCxnSpPr>
        <p:spPr>
          <a:xfrm>
            <a:off x="6636887" y="2555379"/>
            <a:ext cx="1069154" cy="530398"/>
          </a:xfrm>
          <a:prstGeom prst="bentConnector3">
            <a:avLst>
              <a:gd name="adj1" fmla="val 99839"/>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2AFBC730-CC0A-E72D-42BF-5FAE417DB709}"/>
              </a:ext>
            </a:extLst>
          </p:cNvPr>
          <p:cNvSpPr txBox="1"/>
          <p:nvPr/>
        </p:nvSpPr>
        <p:spPr>
          <a:xfrm>
            <a:off x="6289050" y="2343150"/>
            <a:ext cx="555059" cy="424458"/>
          </a:xfrm>
          <a:prstGeom prst="rect">
            <a:avLst/>
          </a:prstGeom>
          <a:noFill/>
        </p:spPr>
        <p:txBody>
          <a:bodyPr wrap="square" rtlCol="0">
            <a:spAutoFit/>
          </a:bodyPr>
          <a:lstStyle/>
          <a:p>
            <a:r>
              <a:rPr lang="en-US" dirty="0"/>
              <a:t>X*</a:t>
            </a:r>
          </a:p>
        </p:txBody>
      </p:sp>
      <p:cxnSp>
        <p:nvCxnSpPr>
          <p:cNvPr id="18" name="Connector: Elbow 17">
            <a:extLst>
              <a:ext uri="{FF2B5EF4-FFF2-40B4-BE49-F238E27FC236}">
                <a16:creationId xmlns:a16="http://schemas.microsoft.com/office/drawing/2014/main" id="{BA1CC2D6-A4F1-A780-1885-670F7FDB7E84}"/>
              </a:ext>
            </a:extLst>
          </p:cNvPr>
          <p:cNvCxnSpPr>
            <a:cxnSpLocks/>
          </p:cNvCxnSpPr>
          <p:nvPr/>
        </p:nvCxnSpPr>
        <p:spPr>
          <a:xfrm flipV="1">
            <a:off x="6574403" y="5009994"/>
            <a:ext cx="1194121" cy="413894"/>
          </a:xfrm>
          <a:prstGeom prst="bentConnector3">
            <a:avLst>
              <a:gd name="adj1" fmla="val 99582"/>
            </a:avLst>
          </a:prstGeom>
          <a:ln w="3810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A01276E7-4799-C83A-D5F8-54B504EF7C04}"/>
              </a:ext>
            </a:extLst>
          </p:cNvPr>
          <p:cNvSpPr txBox="1"/>
          <p:nvPr/>
        </p:nvSpPr>
        <p:spPr>
          <a:xfrm>
            <a:off x="6096000" y="5187671"/>
            <a:ext cx="555059" cy="424458"/>
          </a:xfrm>
          <a:prstGeom prst="rect">
            <a:avLst/>
          </a:prstGeom>
          <a:noFill/>
        </p:spPr>
        <p:txBody>
          <a:bodyPr wrap="square" rtlCol="0">
            <a:spAutoFit/>
          </a:bodyPr>
          <a:lstStyle/>
          <a:p>
            <a:r>
              <a:rPr lang="en-US" dirty="0"/>
              <a:t>&amp;x</a:t>
            </a:r>
          </a:p>
        </p:txBody>
      </p:sp>
      <p:cxnSp>
        <p:nvCxnSpPr>
          <p:cNvPr id="20" name="Connector: Elbow 19">
            <a:extLst>
              <a:ext uri="{FF2B5EF4-FFF2-40B4-BE49-F238E27FC236}">
                <a16:creationId xmlns:a16="http://schemas.microsoft.com/office/drawing/2014/main" id="{021CFB53-365A-BCC9-C2A9-6DFEA2CDA929}"/>
              </a:ext>
            </a:extLst>
          </p:cNvPr>
          <p:cNvCxnSpPr>
            <a:cxnSpLocks/>
          </p:cNvCxnSpPr>
          <p:nvPr/>
        </p:nvCxnSpPr>
        <p:spPr>
          <a:xfrm rot="10800000">
            <a:off x="9664785" y="4137483"/>
            <a:ext cx="1212757" cy="797109"/>
          </a:xfrm>
          <a:prstGeom prst="bentConnector3">
            <a:avLst>
              <a:gd name="adj1" fmla="val 100650"/>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F36FE0E-0072-A1DF-DA16-1D8306E11277}"/>
              </a:ext>
            </a:extLst>
          </p:cNvPr>
          <p:cNvSpPr txBox="1"/>
          <p:nvPr/>
        </p:nvSpPr>
        <p:spPr>
          <a:xfrm>
            <a:off x="10955855" y="4722362"/>
            <a:ext cx="555059" cy="424458"/>
          </a:xfrm>
          <a:prstGeom prst="rect">
            <a:avLst/>
          </a:prstGeom>
          <a:noFill/>
        </p:spPr>
        <p:txBody>
          <a:bodyPr wrap="square" rtlCol="0">
            <a:spAutoFit/>
          </a:bodyPr>
          <a:lstStyle/>
          <a:p>
            <a:r>
              <a:rPr lang="en-US" dirty="0"/>
              <a:t>&amp;a</a:t>
            </a:r>
          </a:p>
        </p:txBody>
      </p:sp>
    </p:spTree>
    <p:extLst>
      <p:ext uri="{BB962C8B-B14F-4D97-AF65-F5344CB8AC3E}">
        <p14:creationId xmlns:p14="http://schemas.microsoft.com/office/powerpoint/2010/main" val="13113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down)">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a:t>Pass by reference in C++</a:t>
            </a:r>
            <a:endParaRPr lang="en-US" dirty="0"/>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13</a:t>
            </a:fld>
            <a:endParaRPr lang="x-none"/>
          </a:p>
        </p:txBody>
      </p:sp>
      <p:pic>
        <p:nvPicPr>
          <p:cNvPr id="4" name="Picture 3">
            <a:extLst>
              <a:ext uri="{FF2B5EF4-FFF2-40B4-BE49-F238E27FC236}">
                <a16:creationId xmlns:a16="http://schemas.microsoft.com/office/drawing/2014/main" id="{11C06FA6-7237-FD9F-B944-7C03B703A21E}"/>
              </a:ext>
            </a:extLst>
          </p:cNvPr>
          <p:cNvPicPr>
            <a:picLocks noChangeAspect="1"/>
          </p:cNvPicPr>
          <p:nvPr/>
        </p:nvPicPr>
        <p:blipFill>
          <a:blip r:embed="rId3"/>
          <a:stretch>
            <a:fillRect/>
          </a:stretch>
        </p:blipFill>
        <p:spPr>
          <a:xfrm>
            <a:off x="0" y="901608"/>
            <a:ext cx="5330409" cy="5956392"/>
          </a:xfrm>
          <a:prstGeom prst="rect">
            <a:avLst/>
          </a:prstGeom>
        </p:spPr>
      </p:pic>
      <p:sp>
        <p:nvSpPr>
          <p:cNvPr id="6" name="Arrow: Right 5">
            <a:extLst>
              <a:ext uri="{FF2B5EF4-FFF2-40B4-BE49-F238E27FC236}">
                <a16:creationId xmlns:a16="http://schemas.microsoft.com/office/drawing/2014/main" id="{0DD5D0CB-80B5-4CED-31C0-B65EC1361834}"/>
              </a:ext>
            </a:extLst>
          </p:cNvPr>
          <p:cNvSpPr/>
          <p:nvPr/>
        </p:nvSpPr>
        <p:spPr>
          <a:xfrm>
            <a:off x="5342373" y="6429009"/>
            <a:ext cx="1507253" cy="1661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062E766-D0F8-6DCC-3172-49EAF0F37F1D}"/>
              </a:ext>
            </a:extLst>
          </p:cNvPr>
          <p:cNvPicPr>
            <a:picLocks noChangeAspect="1"/>
          </p:cNvPicPr>
          <p:nvPr/>
        </p:nvPicPr>
        <p:blipFill>
          <a:blip r:embed="rId4"/>
          <a:stretch>
            <a:fillRect/>
          </a:stretch>
        </p:blipFill>
        <p:spPr>
          <a:xfrm>
            <a:off x="6913739" y="5986818"/>
            <a:ext cx="4258269" cy="857370"/>
          </a:xfrm>
          <a:prstGeom prst="rect">
            <a:avLst/>
          </a:prstGeom>
        </p:spPr>
      </p:pic>
      <p:pic>
        <p:nvPicPr>
          <p:cNvPr id="9" name="Picture 8">
            <a:extLst>
              <a:ext uri="{FF2B5EF4-FFF2-40B4-BE49-F238E27FC236}">
                <a16:creationId xmlns:a16="http://schemas.microsoft.com/office/drawing/2014/main" id="{26D38312-A55A-D2F2-8AAA-2882696D1798}"/>
              </a:ext>
            </a:extLst>
          </p:cNvPr>
          <p:cNvPicPr>
            <a:picLocks noChangeAspect="1"/>
          </p:cNvPicPr>
          <p:nvPr/>
        </p:nvPicPr>
        <p:blipFill>
          <a:blip r:embed="rId5"/>
          <a:stretch>
            <a:fillRect/>
          </a:stretch>
        </p:blipFill>
        <p:spPr>
          <a:xfrm>
            <a:off x="6470052" y="3484843"/>
            <a:ext cx="4701956" cy="1449233"/>
          </a:xfrm>
          <a:prstGeom prst="rect">
            <a:avLst/>
          </a:prstGeom>
        </p:spPr>
      </p:pic>
      <p:pic>
        <p:nvPicPr>
          <p:cNvPr id="10" name="Picture 9">
            <a:extLst>
              <a:ext uri="{FF2B5EF4-FFF2-40B4-BE49-F238E27FC236}">
                <a16:creationId xmlns:a16="http://schemas.microsoft.com/office/drawing/2014/main" id="{26299CBE-729C-FD2A-3273-54DDE133BFEE}"/>
              </a:ext>
            </a:extLst>
          </p:cNvPr>
          <p:cNvPicPr>
            <a:picLocks noChangeAspect="1"/>
          </p:cNvPicPr>
          <p:nvPr/>
        </p:nvPicPr>
        <p:blipFill>
          <a:blip r:embed="rId6"/>
          <a:stretch>
            <a:fillRect/>
          </a:stretch>
        </p:blipFill>
        <p:spPr>
          <a:xfrm>
            <a:off x="6470052" y="1510438"/>
            <a:ext cx="4701956" cy="1443653"/>
          </a:xfrm>
          <a:prstGeom prst="rect">
            <a:avLst/>
          </a:prstGeom>
        </p:spPr>
      </p:pic>
      <p:sp>
        <p:nvSpPr>
          <p:cNvPr id="11" name="Rectangle 10">
            <a:extLst>
              <a:ext uri="{FF2B5EF4-FFF2-40B4-BE49-F238E27FC236}">
                <a16:creationId xmlns:a16="http://schemas.microsoft.com/office/drawing/2014/main" id="{66CB2B2C-5B94-A670-BC53-35196D92F782}"/>
              </a:ext>
            </a:extLst>
          </p:cNvPr>
          <p:cNvSpPr/>
          <p:nvPr/>
        </p:nvSpPr>
        <p:spPr>
          <a:xfrm>
            <a:off x="231112" y="3205424"/>
            <a:ext cx="4953837" cy="1868994"/>
          </a:xfrm>
          <a:prstGeom prst="rect">
            <a:avLst/>
          </a:prstGeom>
          <a:no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7A9951-291E-9AFA-6C68-9AC97C7875FA}"/>
              </a:ext>
            </a:extLst>
          </p:cNvPr>
          <p:cNvSpPr/>
          <p:nvPr/>
        </p:nvSpPr>
        <p:spPr>
          <a:xfrm>
            <a:off x="231112" y="1612689"/>
            <a:ext cx="4953837" cy="1428078"/>
          </a:xfrm>
          <a:prstGeom prst="rect">
            <a:avLst/>
          </a:prstGeom>
          <a:no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E8906A5C-6278-6CAD-4DFC-6BE7E8D4AE0D}"/>
              </a:ext>
            </a:extLst>
          </p:cNvPr>
          <p:cNvCxnSpPr>
            <a:cxnSpLocks/>
          </p:cNvCxnSpPr>
          <p:nvPr/>
        </p:nvCxnSpPr>
        <p:spPr>
          <a:xfrm flipV="1">
            <a:off x="5184949" y="2158034"/>
            <a:ext cx="1285103" cy="23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D6BEA1-BE4D-AD9A-D5E7-ACA51B9DEEB2}"/>
              </a:ext>
            </a:extLst>
          </p:cNvPr>
          <p:cNvCxnSpPr>
            <a:cxnSpLocks/>
          </p:cNvCxnSpPr>
          <p:nvPr/>
        </p:nvCxnSpPr>
        <p:spPr>
          <a:xfrm flipV="1">
            <a:off x="5205003" y="4208402"/>
            <a:ext cx="1285103" cy="23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14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22" presetClass="entr" presetSubtype="4"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2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a:t>Compare Pass by Reference and Pass by Pointer in C++</a:t>
            </a:r>
            <a:endParaRPr lang="en-US" dirty="0"/>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14</a:t>
            </a:fld>
            <a:endParaRPr lang="x-none"/>
          </a:p>
        </p:txBody>
      </p:sp>
      <p:graphicFrame>
        <p:nvGraphicFramePr>
          <p:cNvPr id="5" name="Table 4">
            <a:extLst>
              <a:ext uri="{FF2B5EF4-FFF2-40B4-BE49-F238E27FC236}">
                <a16:creationId xmlns:a16="http://schemas.microsoft.com/office/drawing/2014/main" id="{7A5602BF-42F8-6A11-2A71-B256CF797108}"/>
              </a:ext>
            </a:extLst>
          </p:cNvPr>
          <p:cNvGraphicFramePr>
            <a:graphicFrameLocks noGrp="1"/>
          </p:cNvGraphicFramePr>
          <p:nvPr/>
        </p:nvGraphicFramePr>
        <p:xfrm>
          <a:off x="1931670" y="1710179"/>
          <a:ext cx="7989570" cy="4102877"/>
        </p:xfrm>
        <a:graphic>
          <a:graphicData uri="http://schemas.openxmlformats.org/drawingml/2006/table">
            <a:tbl>
              <a:tblPr>
                <a:tableStyleId>{22838BEF-8BB2-4498-84A7-C5851F593DF1}</a:tableStyleId>
              </a:tblPr>
              <a:tblGrid>
                <a:gridCol w="2663190">
                  <a:extLst>
                    <a:ext uri="{9D8B030D-6E8A-4147-A177-3AD203B41FA5}">
                      <a16:colId xmlns:a16="http://schemas.microsoft.com/office/drawing/2014/main" val="1887613724"/>
                    </a:ext>
                  </a:extLst>
                </a:gridCol>
                <a:gridCol w="2663190">
                  <a:extLst>
                    <a:ext uri="{9D8B030D-6E8A-4147-A177-3AD203B41FA5}">
                      <a16:colId xmlns:a16="http://schemas.microsoft.com/office/drawing/2014/main" val="2701421866"/>
                    </a:ext>
                  </a:extLst>
                </a:gridCol>
                <a:gridCol w="2663190">
                  <a:extLst>
                    <a:ext uri="{9D8B030D-6E8A-4147-A177-3AD203B41FA5}">
                      <a16:colId xmlns:a16="http://schemas.microsoft.com/office/drawing/2014/main" val="1545991511"/>
                    </a:ext>
                  </a:extLst>
                </a:gridCol>
              </a:tblGrid>
              <a:tr h="304041">
                <a:tc>
                  <a:txBody>
                    <a:bodyPr/>
                    <a:lstStyle/>
                    <a:p>
                      <a:pPr algn="ctr" fontAlgn="base"/>
                      <a:r>
                        <a:rPr lang="en-US" b="1" u="sng"/>
                        <a:t>Đặc Điểm</a:t>
                      </a:r>
                    </a:p>
                  </a:txBody>
                  <a:tcPr marL="58173" marR="58173" marT="58173" marB="58173" anchor="ctr"/>
                </a:tc>
                <a:tc>
                  <a:txBody>
                    <a:bodyPr/>
                    <a:lstStyle/>
                    <a:p>
                      <a:pPr algn="ctr" fontAlgn="base"/>
                      <a:r>
                        <a:rPr lang="en-US" b="1" u="sng"/>
                        <a:t>Pass by Pointer</a:t>
                      </a:r>
                    </a:p>
                  </a:txBody>
                  <a:tcPr marL="58173" marR="58173" marT="58173" marB="58173" anchor="ctr"/>
                </a:tc>
                <a:tc>
                  <a:txBody>
                    <a:bodyPr/>
                    <a:lstStyle/>
                    <a:p>
                      <a:pPr algn="ctr" fontAlgn="base"/>
                      <a:r>
                        <a:rPr lang="en-US" b="1" u="sng"/>
                        <a:t>Pass by Reference</a:t>
                      </a:r>
                    </a:p>
                  </a:txBody>
                  <a:tcPr marL="58173" marR="58173" marT="58173" marB="58173" anchor="ctr"/>
                </a:tc>
                <a:extLst>
                  <a:ext uri="{0D108BD9-81ED-4DB2-BD59-A6C34878D82A}">
                    <a16:rowId xmlns:a16="http://schemas.microsoft.com/office/drawing/2014/main" val="2508366984"/>
                  </a:ext>
                </a:extLst>
              </a:tr>
              <a:tr h="493531">
                <a:tc>
                  <a:txBody>
                    <a:bodyPr/>
                    <a:lstStyle/>
                    <a:p>
                      <a:pPr algn="ctr" fontAlgn="base"/>
                      <a:r>
                        <a:rPr lang="en-US" sz="1400" b="1" u="none" strike="noStrike">
                          <a:effectLst/>
                        </a:rPr>
                        <a:t>Tham số truyền vào</a:t>
                      </a:r>
                      <a:endParaRPr lang="en-US" sz="1400" u="none" strike="noStrike">
                        <a:effectLst/>
                      </a:endParaRPr>
                    </a:p>
                  </a:txBody>
                  <a:tcPr marL="58173" marR="58173" marT="58173" marB="58173" anchor="ctr"/>
                </a:tc>
                <a:tc>
                  <a:txBody>
                    <a:bodyPr/>
                    <a:lstStyle/>
                    <a:p>
                      <a:pPr fontAlgn="base"/>
                      <a:r>
                        <a:rPr lang="en-US" sz="1400" u="none" strike="noStrike">
                          <a:effectLst/>
                        </a:rPr>
                        <a:t>Địa chỉ của biến</a:t>
                      </a:r>
                    </a:p>
                  </a:txBody>
                  <a:tcPr marL="58173" marR="58173" marT="58173" marB="58173" anchor="ctr"/>
                </a:tc>
                <a:tc>
                  <a:txBody>
                    <a:bodyPr/>
                    <a:lstStyle/>
                    <a:p>
                      <a:pPr fontAlgn="base"/>
                      <a:r>
                        <a:rPr lang="en-US" sz="1400" u="none" strike="noStrike">
                          <a:effectLst/>
                        </a:rPr>
                        <a:t>Truyền trực tiếp biến</a:t>
                      </a:r>
                    </a:p>
                  </a:txBody>
                  <a:tcPr marL="58173" marR="58173" marT="58173" marB="58173" anchor="ctr"/>
                </a:tc>
                <a:extLst>
                  <a:ext uri="{0D108BD9-81ED-4DB2-BD59-A6C34878D82A}">
                    <a16:rowId xmlns:a16="http://schemas.microsoft.com/office/drawing/2014/main" val="2214684319"/>
                  </a:ext>
                </a:extLst>
              </a:tr>
              <a:tr h="1072893">
                <a:tc>
                  <a:txBody>
                    <a:bodyPr/>
                    <a:lstStyle/>
                    <a:p>
                      <a:pPr algn="ctr" fontAlgn="base"/>
                      <a:r>
                        <a:rPr lang="en-US" sz="1400" b="1" u="none" strike="noStrike">
                          <a:effectLst/>
                        </a:rPr>
                        <a:t>Truy cập vào tham số</a:t>
                      </a:r>
                      <a:endParaRPr lang="en-US" sz="1400" u="none" strike="noStrike">
                        <a:effectLst/>
                      </a:endParaRPr>
                    </a:p>
                  </a:txBody>
                  <a:tcPr marL="58173" marR="58173" marT="58173" marB="58173" anchor="ctr"/>
                </a:tc>
                <a:tc>
                  <a:txBody>
                    <a:bodyPr/>
                    <a:lstStyle/>
                    <a:p>
                      <a:pPr fontAlgn="base"/>
                      <a:r>
                        <a:rPr lang="en-US" sz="1400" u="none" strike="noStrike">
                          <a:effectLst/>
                        </a:rPr>
                        <a:t>Do truyền vào địa chỉ nên cần toán tử * (dereference) để truy cập giá trị của biến</a:t>
                      </a:r>
                    </a:p>
                  </a:txBody>
                  <a:tcPr marL="58173" marR="58173" marT="58173" marB="58173" anchor="ctr"/>
                </a:tc>
                <a:tc>
                  <a:txBody>
                    <a:bodyPr/>
                    <a:lstStyle/>
                    <a:p>
                      <a:pPr fontAlgn="base"/>
                      <a:r>
                        <a:rPr lang="en-US" sz="1400" u="none" strike="noStrike">
                          <a:effectLst/>
                        </a:rPr>
                        <a:t>Dùng trực tiếp tên của tham số để truy cập giá trị</a:t>
                      </a:r>
                    </a:p>
                  </a:txBody>
                  <a:tcPr marL="58173" marR="58173" marT="58173" marB="58173" anchor="ctr"/>
                </a:tc>
                <a:extLst>
                  <a:ext uri="{0D108BD9-81ED-4DB2-BD59-A6C34878D82A}">
                    <a16:rowId xmlns:a16="http://schemas.microsoft.com/office/drawing/2014/main" val="902671987"/>
                  </a:ext>
                </a:extLst>
              </a:tr>
              <a:tr h="879773">
                <a:tc>
                  <a:txBody>
                    <a:bodyPr/>
                    <a:lstStyle/>
                    <a:p>
                      <a:pPr algn="ctr" fontAlgn="base"/>
                      <a:r>
                        <a:rPr lang="en-US" sz="1400" b="1" u="none" strike="noStrike">
                          <a:effectLst/>
                        </a:rPr>
                        <a:t>Phép gán</a:t>
                      </a:r>
                      <a:endParaRPr lang="en-US" sz="1400" u="none" strike="noStrike">
                        <a:effectLst/>
                      </a:endParaRPr>
                    </a:p>
                  </a:txBody>
                  <a:tcPr marL="58173" marR="58173" marT="58173" marB="58173" anchor="ctr"/>
                </a:tc>
                <a:tc>
                  <a:txBody>
                    <a:bodyPr/>
                    <a:lstStyle/>
                    <a:p>
                      <a:pPr fontAlgn="base"/>
                      <a:r>
                        <a:rPr lang="vi-VN" sz="1400" u="none" strike="noStrike">
                          <a:effectLst/>
                        </a:rPr>
                        <a:t>Tham số truyền vào có thể được gán lại vào một ô địa chỉ mới</a:t>
                      </a:r>
                    </a:p>
                  </a:txBody>
                  <a:tcPr marL="58173" marR="58173" marT="58173" marB="58173" anchor="ctr"/>
                </a:tc>
                <a:tc>
                  <a:txBody>
                    <a:bodyPr/>
                    <a:lstStyle/>
                    <a:p>
                      <a:pPr fontAlgn="base"/>
                      <a:r>
                        <a:rPr lang="en-US" sz="1400" u="none" strike="noStrike">
                          <a:effectLst/>
                        </a:rPr>
                        <a:t>Không thể thay đổi về mặt địa chỉ</a:t>
                      </a:r>
                    </a:p>
                  </a:txBody>
                  <a:tcPr marL="58173" marR="58173" marT="58173" marB="58173" anchor="ctr"/>
                </a:tc>
                <a:extLst>
                  <a:ext uri="{0D108BD9-81ED-4DB2-BD59-A6C34878D82A}">
                    <a16:rowId xmlns:a16="http://schemas.microsoft.com/office/drawing/2014/main" val="922591454"/>
                  </a:ext>
                </a:extLst>
              </a:tr>
              <a:tr h="1266014">
                <a:tc>
                  <a:txBody>
                    <a:bodyPr/>
                    <a:lstStyle/>
                    <a:p>
                      <a:pPr algn="ctr" fontAlgn="base"/>
                      <a:r>
                        <a:rPr lang="en-US" sz="1400" b="1" u="none" strike="noStrike">
                          <a:effectLst/>
                        </a:rPr>
                        <a:t>Giá trị NULL</a:t>
                      </a:r>
                      <a:endParaRPr lang="en-US" sz="1400" u="none" strike="noStrike">
                        <a:effectLst/>
                      </a:endParaRPr>
                    </a:p>
                  </a:txBody>
                  <a:tcPr marL="58173" marR="58173" marT="58173" marB="58173" anchor="ctr"/>
                </a:tc>
                <a:tc>
                  <a:txBody>
                    <a:bodyPr/>
                    <a:lstStyle/>
                    <a:p>
                      <a:pPr fontAlgn="base"/>
                      <a:r>
                        <a:rPr lang="en-US" sz="1400" u="none" strike="noStrike">
                          <a:effectLst/>
                        </a:rPr>
                        <a:t>Pointer có thể có giá trị NULL khi truyền vào</a:t>
                      </a:r>
                    </a:p>
                  </a:txBody>
                  <a:tcPr marL="58173" marR="58173" marT="58173" marB="58173" anchor="ctr"/>
                </a:tc>
                <a:tc>
                  <a:txBody>
                    <a:bodyPr/>
                    <a:lstStyle/>
                    <a:p>
                      <a:pPr fontAlgn="base"/>
                      <a:r>
                        <a:rPr lang="en-US" sz="1400" u="none" strike="noStrike">
                          <a:effectLst/>
                        </a:rPr>
                        <a:t>Tham số truyền vào cần tham chiếu đến một biến cụ thể, không thể có giá trị NULL</a:t>
                      </a:r>
                    </a:p>
                  </a:txBody>
                  <a:tcPr marL="58173" marR="58173" marT="58173" marB="58173" anchor="ctr"/>
                </a:tc>
                <a:extLst>
                  <a:ext uri="{0D108BD9-81ED-4DB2-BD59-A6C34878D82A}">
                    <a16:rowId xmlns:a16="http://schemas.microsoft.com/office/drawing/2014/main" val="1562290129"/>
                  </a:ext>
                </a:extLst>
              </a:tr>
            </a:tbl>
          </a:graphicData>
        </a:graphic>
      </p:graphicFrame>
    </p:spTree>
    <p:extLst>
      <p:ext uri="{BB962C8B-B14F-4D97-AF65-F5344CB8AC3E}">
        <p14:creationId xmlns:p14="http://schemas.microsoft.com/office/powerpoint/2010/main" val="375972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3022"/>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55990" y="5015709"/>
            <a:ext cx="11077318" cy="830997"/>
          </a:xfrm>
          <a:prstGeom prst="rect">
            <a:avLst/>
          </a:prstGeom>
          <a:noFill/>
        </p:spPr>
        <p:txBody>
          <a:bodyPr wrap="square" rtlCol="0">
            <a:spAutoFit/>
          </a:bodyPr>
          <a:lstStyle/>
          <a:p>
            <a:pPr>
              <a:defRPr/>
            </a:pPr>
            <a:r>
              <a:rPr lang="vi-VN" sz="4800" b="1" spc="-100" dirty="0" err="1">
                <a:solidFill>
                  <a:srgbClr val="33B2C1"/>
                </a:solidFill>
                <a:latin typeface="BR Omega VN" pitchFamily="2" charset="77"/>
                <a:cs typeface="Arial" panose="020B0604020202020204" pitchFamily="34" charset="0"/>
              </a:rPr>
              <a:t>Lamda</a:t>
            </a:r>
            <a:r>
              <a:rPr lang="vi-VN" sz="4800" b="1" spc="-100" dirty="0">
                <a:solidFill>
                  <a:srgbClr val="33B2C1"/>
                </a:solidFill>
                <a:latin typeface="BR Omega VN" pitchFamily="2" charset="77"/>
                <a:cs typeface="Arial" panose="020B0604020202020204" pitchFamily="34" charset="0"/>
              </a:rPr>
              <a:t> </a:t>
            </a:r>
            <a:r>
              <a:rPr lang="vi-VN" sz="4800" b="1" spc="-100" dirty="0" err="1">
                <a:solidFill>
                  <a:srgbClr val="33B2C1"/>
                </a:solidFill>
                <a:latin typeface="BR Omega VN" pitchFamily="2" charset="77"/>
                <a:cs typeface="Arial" panose="020B0604020202020204" pitchFamily="34" charset="0"/>
              </a:rPr>
              <a:t>Function</a:t>
            </a:r>
            <a:endParaRPr lang="en-US" sz="4800" b="1" spc="-100" dirty="0">
              <a:solidFill>
                <a:srgbClr val="33B2C1"/>
              </a:solidFill>
              <a:latin typeface="BR Omega VN" pitchFamily="2" charset="77"/>
              <a:cs typeface="Arial" panose="020B0604020202020204" pitchFamily="34" charset="0"/>
            </a:endParaRP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15</a:t>
            </a:fld>
            <a:endParaRPr lang="x-none"/>
          </a:p>
        </p:txBody>
      </p:sp>
    </p:spTree>
    <p:extLst>
      <p:ext uri="{BB962C8B-B14F-4D97-AF65-F5344CB8AC3E}">
        <p14:creationId xmlns:p14="http://schemas.microsoft.com/office/powerpoint/2010/main" val="21610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4"/>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dirty="0"/>
              <a:t>What is </a:t>
            </a:r>
            <a:r>
              <a:rPr lang="en-US" dirty="0" err="1"/>
              <a:t>Lamda</a:t>
            </a:r>
            <a:r>
              <a:rPr lang="en-US" dirty="0"/>
              <a:t> Expression</a:t>
            </a:r>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16</a:t>
            </a:fld>
            <a:endParaRPr lang="x-none"/>
          </a:p>
        </p:txBody>
      </p:sp>
      <p:sp>
        <p:nvSpPr>
          <p:cNvPr id="5" name="Hộp Văn bản 4">
            <a:extLst>
              <a:ext uri="{FF2B5EF4-FFF2-40B4-BE49-F238E27FC236}">
                <a16:creationId xmlns:a16="http://schemas.microsoft.com/office/drawing/2014/main" id="{0388B0B1-125A-922D-6342-0301F3C74757}"/>
              </a:ext>
            </a:extLst>
          </p:cNvPr>
          <p:cNvSpPr txBox="1"/>
          <p:nvPr/>
        </p:nvSpPr>
        <p:spPr>
          <a:xfrm>
            <a:off x="525780" y="1434662"/>
            <a:ext cx="3147586" cy="369332"/>
          </a:xfrm>
          <a:prstGeom prst="rect">
            <a:avLst/>
          </a:prstGeom>
          <a:noFill/>
        </p:spPr>
        <p:txBody>
          <a:bodyPr wrap="square" rtlCol="0">
            <a:spAutoFit/>
          </a:bodyPr>
          <a:lstStyle/>
          <a:p>
            <a:pPr marL="285750" indent="-285750">
              <a:buFont typeface="Arial" panose="020B0604020202020204" pitchFamily="34" charset="0"/>
              <a:buChar char="•"/>
            </a:pPr>
            <a:r>
              <a:rPr lang="vi-VN" dirty="0"/>
              <a:t>The </a:t>
            </a:r>
            <a:r>
              <a:rPr lang="vi-VN" dirty="0" err="1"/>
              <a:t>anonymous</a:t>
            </a:r>
            <a:r>
              <a:rPr lang="vi-VN" dirty="0"/>
              <a:t> </a:t>
            </a:r>
            <a:r>
              <a:rPr lang="vi-VN" dirty="0" err="1"/>
              <a:t>functions</a:t>
            </a:r>
            <a:endParaRPr lang="en-US" dirty="0"/>
          </a:p>
        </p:txBody>
      </p:sp>
      <p:grpSp>
        <p:nvGrpSpPr>
          <p:cNvPr id="33" name="Nhóm 32">
            <a:extLst>
              <a:ext uri="{FF2B5EF4-FFF2-40B4-BE49-F238E27FC236}">
                <a16:creationId xmlns:a16="http://schemas.microsoft.com/office/drawing/2014/main" id="{4E4EAB4B-1B9C-3154-3A9D-0CD7F8F14300}"/>
              </a:ext>
            </a:extLst>
          </p:cNvPr>
          <p:cNvGrpSpPr/>
          <p:nvPr/>
        </p:nvGrpSpPr>
        <p:grpSpPr>
          <a:xfrm>
            <a:off x="2326990" y="3429000"/>
            <a:ext cx="7154917" cy="2535619"/>
            <a:chOff x="3058510" y="3429000"/>
            <a:chExt cx="7154917" cy="2535619"/>
          </a:xfrm>
        </p:grpSpPr>
        <p:sp>
          <p:nvSpPr>
            <p:cNvPr id="8" name="Hộp Văn bản 7">
              <a:extLst>
                <a:ext uri="{FF2B5EF4-FFF2-40B4-BE49-F238E27FC236}">
                  <a16:creationId xmlns:a16="http://schemas.microsoft.com/office/drawing/2014/main" id="{0F7B3058-7C74-4ECE-E16D-946921259BFB}"/>
                </a:ext>
              </a:extLst>
            </p:cNvPr>
            <p:cNvSpPr txBox="1"/>
            <p:nvPr/>
          </p:nvSpPr>
          <p:spPr>
            <a:xfrm>
              <a:off x="5512676" y="3429000"/>
              <a:ext cx="2317531" cy="707886"/>
            </a:xfrm>
            <a:prstGeom prst="rect">
              <a:avLst/>
            </a:prstGeom>
            <a:noFill/>
          </p:spPr>
          <p:txBody>
            <a:bodyPr wrap="square" rtlCol="0">
              <a:spAutoFit/>
            </a:bodyPr>
            <a:lstStyle/>
            <a:p>
              <a:r>
                <a:rPr lang="vi-VN" sz="4000" dirty="0"/>
                <a:t>[]   ()   {};</a:t>
              </a:r>
              <a:endParaRPr lang="en-US" sz="4000" dirty="0"/>
            </a:p>
          </p:txBody>
        </p:sp>
        <p:sp>
          <p:nvSpPr>
            <p:cNvPr id="10" name="Hộp Văn bản 9">
              <a:extLst>
                <a:ext uri="{FF2B5EF4-FFF2-40B4-BE49-F238E27FC236}">
                  <a16:creationId xmlns:a16="http://schemas.microsoft.com/office/drawing/2014/main" id="{6E1BEEC6-EF99-2EB7-D991-C88F3798E89A}"/>
                </a:ext>
              </a:extLst>
            </p:cNvPr>
            <p:cNvSpPr txBox="1"/>
            <p:nvPr/>
          </p:nvSpPr>
          <p:spPr>
            <a:xfrm>
              <a:off x="3058510" y="4776952"/>
              <a:ext cx="2128345" cy="369332"/>
            </a:xfrm>
            <a:prstGeom prst="rect">
              <a:avLst/>
            </a:prstGeom>
            <a:noFill/>
          </p:spPr>
          <p:txBody>
            <a:bodyPr wrap="square" rtlCol="0">
              <a:spAutoFit/>
            </a:bodyPr>
            <a:lstStyle/>
            <a:p>
              <a:r>
                <a:rPr lang="vi-VN" dirty="0"/>
                <a:t>[</a:t>
              </a:r>
              <a:r>
                <a:rPr lang="vi-VN" dirty="0" err="1"/>
                <a:t>Capture</a:t>
              </a:r>
              <a:r>
                <a:rPr lang="vi-VN" dirty="0"/>
                <a:t> </a:t>
              </a:r>
              <a:r>
                <a:rPr lang="vi-VN" dirty="0" err="1"/>
                <a:t>List</a:t>
              </a:r>
              <a:r>
                <a:rPr lang="vi-VN" dirty="0"/>
                <a:t>]</a:t>
              </a:r>
              <a:endParaRPr lang="en-US" dirty="0"/>
            </a:p>
          </p:txBody>
        </p:sp>
        <p:sp>
          <p:nvSpPr>
            <p:cNvPr id="13" name="Hộp Văn bản 12">
              <a:extLst>
                <a:ext uri="{FF2B5EF4-FFF2-40B4-BE49-F238E27FC236}">
                  <a16:creationId xmlns:a16="http://schemas.microsoft.com/office/drawing/2014/main" id="{C66657A8-09B3-F554-DF7E-D6AE832DC8C6}"/>
                </a:ext>
              </a:extLst>
            </p:cNvPr>
            <p:cNvSpPr txBox="1"/>
            <p:nvPr/>
          </p:nvSpPr>
          <p:spPr>
            <a:xfrm>
              <a:off x="8085082" y="4660823"/>
              <a:ext cx="2128345" cy="369332"/>
            </a:xfrm>
            <a:prstGeom prst="rect">
              <a:avLst/>
            </a:prstGeom>
            <a:noFill/>
          </p:spPr>
          <p:txBody>
            <a:bodyPr wrap="square" rtlCol="0">
              <a:spAutoFit/>
            </a:bodyPr>
            <a:lstStyle/>
            <a:p>
              <a:r>
                <a:rPr lang="vi-VN" dirty="0"/>
                <a:t>[</a:t>
              </a:r>
              <a:r>
                <a:rPr lang="vi-VN" dirty="0" err="1"/>
                <a:t>Function</a:t>
              </a:r>
              <a:r>
                <a:rPr lang="vi-VN" dirty="0"/>
                <a:t> </a:t>
              </a:r>
              <a:r>
                <a:rPr lang="vi-VN" dirty="0" err="1"/>
                <a:t>Body</a:t>
              </a:r>
              <a:r>
                <a:rPr lang="vi-VN" dirty="0"/>
                <a:t>]</a:t>
              </a:r>
              <a:endParaRPr lang="en-US" dirty="0"/>
            </a:p>
          </p:txBody>
        </p:sp>
        <p:sp>
          <p:nvSpPr>
            <p:cNvPr id="14" name="Hộp Văn bản 13">
              <a:extLst>
                <a:ext uri="{FF2B5EF4-FFF2-40B4-BE49-F238E27FC236}">
                  <a16:creationId xmlns:a16="http://schemas.microsoft.com/office/drawing/2014/main" id="{9EE05282-92E7-E609-6531-BEE257D35057}"/>
                </a:ext>
              </a:extLst>
            </p:cNvPr>
            <p:cNvSpPr txBox="1"/>
            <p:nvPr/>
          </p:nvSpPr>
          <p:spPr>
            <a:xfrm>
              <a:off x="5205125" y="5595287"/>
              <a:ext cx="2950896" cy="369332"/>
            </a:xfrm>
            <a:prstGeom prst="rect">
              <a:avLst/>
            </a:prstGeom>
            <a:noFill/>
          </p:spPr>
          <p:txBody>
            <a:bodyPr wrap="square" rtlCol="0">
              <a:spAutoFit/>
            </a:bodyPr>
            <a:lstStyle/>
            <a:p>
              <a:r>
                <a:rPr lang="vi-VN" dirty="0"/>
                <a:t>[</a:t>
              </a:r>
              <a:r>
                <a:rPr lang="vi-VN" dirty="0" err="1"/>
                <a:t>Function</a:t>
              </a:r>
              <a:r>
                <a:rPr lang="vi-VN" dirty="0"/>
                <a:t> </a:t>
              </a:r>
              <a:r>
                <a:rPr lang="vi-VN" dirty="0" err="1"/>
                <a:t>Arguments</a:t>
              </a:r>
              <a:r>
                <a:rPr lang="vi-VN" dirty="0"/>
                <a:t>]</a:t>
              </a:r>
              <a:endParaRPr lang="en-US" dirty="0"/>
            </a:p>
          </p:txBody>
        </p:sp>
        <p:cxnSp>
          <p:nvCxnSpPr>
            <p:cNvPr id="18" name="Đường kết nối: Mũi tên Gấp khúc 17">
              <a:extLst>
                <a:ext uri="{FF2B5EF4-FFF2-40B4-BE49-F238E27FC236}">
                  <a16:creationId xmlns:a16="http://schemas.microsoft.com/office/drawing/2014/main" id="{D7DF8EFD-8C84-D6C7-09DB-826DDEA92300}"/>
                </a:ext>
              </a:extLst>
            </p:cNvPr>
            <p:cNvCxnSpPr>
              <a:cxnSpLocks/>
              <a:stCxn id="10" idx="0"/>
              <a:endCxn id="8" idx="1"/>
            </p:cNvCxnSpPr>
            <p:nvPr/>
          </p:nvCxnSpPr>
          <p:spPr>
            <a:xfrm rot="5400000" flipH="1" flipV="1">
              <a:off x="4320675" y="3584952"/>
              <a:ext cx="994009" cy="1389993"/>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Đường kết nối: Mũi tên Gấp khúc 19">
              <a:extLst>
                <a:ext uri="{FF2B5EF4-FFF2-40B4-BE49-F238E27FC236}">
                  <a16:creationId xmlns:a16="http://schemas.microsoft.com/office/drawing/2014/main" id="{D5FA8A00-6A0B-2480-B7F2-4B1112537465}"/>
                </a:ext>
              </a:extLst>
            </p:cNvPr>
            <p:cNvCxnSpPr>
              <a:cxnSpLocks/>
              <a:stCxn id="13" idx="0"/>
              <a:endCxn id="8" idx="3"/>
            </p:cNvCxnSpPr>
            <p:nvPr/>
          </p:nvCxnSpPr>
          <p:spPr>
            <a:xfrm rot="16200000" flipV="1">
              <a:off x="8050791" y="3562359"/>
              <a:ext cx="877880" cy="131904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Đường kết nối Mũi tên Thẳng 26">
              <a:extLst>
                <a:ext uri="{FF2B5EF4-FFF2-40B4-BE49-F238E27FC236}">
                  <a16:creationId xmlns:a16="http://schemas.microsoft.com/office/drawing/2014/main" id="{F7D4243D-3408-7EC8-1B99-37ACF855E043}"/>
                </a:ext>
              </a:extLst>
            </p:cNvPr>
            <p:cNvCxnSpPr>
              <a:cxnSpLocks/>
              <a:stCxn id="14" idx="0"/>
              <a:endCxn id="8" idx="2"/>
            </p:cNvCxnSpPr>
            <p:nvPr/>
          </p:nvCxnSpPr>
          <p:spPr>
            <a:xfrm flipH="1" flipV="1">
              <a:off x="6671442" y="4136886"/>
              <a:ext cx="9131" cy="145840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5996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dirty="0"/>
              <a:t>Return Reference</a:t>
            </a:r>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17</a:t>
            </a:fld>
            <a:endParaRPr lang="x-none"/>
          </a:p>
        </p:txBody>
      </p:sp>
    </p:spTree>
    <p:extLst>
      <p:ext uri="{BB962C8B-B14F-4D97-AF65-F5344CB8AC3E}">
        <p14:creationId xmlns:p14="http://schemas.microsoft.com/office/powerpoint/2010/main" val="2306975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145F29D-A42F-4744-89EF-9F22ADBE3257}"/>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74D0CAF-E251-1B45-90EE-516770F19E93}"/>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0B60DC3-1B5C-514F-8555-4B7AEC2F08DD}"/>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57C38C0-D163-3D4F-9A2B-CC3726613ED8}"/>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1304F1-7CD1-9942-94FE-F5EBEA7B5A28}"/>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BC89E39-F92F-4C48-9326-E0A54168FFC1}"/>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A17C81-171E-6A4F-AC6A-269DCA9636E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990" t="29979" r="14237" b="30359"/>
          <a:stretch/>
        </p:blipFill>
        <p:spPr>
          <a:xfrm>
            <a:off x="954656" y="1047268"/>
            <a:ext cx="1822517" cy="695228"/>
          </a:xfrm>
          <a:prstGeom prst="rect">
            <a:avLst/>
          </a:prstGeom>
        </p:spPr>
      </p:pic>
      <p:sp>
        <p:nvSpPr>
          <p:cNvPr id="12" name="Slide Number Placeholder 11">
            <a:extLst>
              <a:ext uri="{FF2B5EF4-FFF2-40B4-BE49-F238E27FC236}">
                <a16:creationId xmlns:a16="http://schemas.microsoft.com/office/drawing/2014/main" id="{15467FC1-2BB7-6A4B-86EE-33A73BC30918}"/>
              </a:ext>
            </a:extLst>
          </p:cNvPr>
          <p:cNvSpPr>
            <a:spLocks noGrp="1"/>
          </p:cNvSpPr>
          <p:nvPr>
            <p:ph type="sldNum" sz="quarter" idx="12"/>
          </p:nvPr>
        </p:nvSpPr>
        <p:spPr/>
        <p:txBody>
          <a:bodyPr/>
          <a:lstStyle/>
          <a:p>
            <a:fld id="{E012F146-47F9-A646-B182-8CC39B8AD32B}" type="slidenum">
              <a:rPr lang="x-none" smtClean="0"/>
              <a:pPr/>
              <a:t>18</a:t>
            </a:fld>
            <a:endParaRPr lang="x-none"/>
          </a:p>
        </p:txBody>
      </p:sp>
    </p:spTree>
    <p:extLst>
      <p:ext uri="{BB962C8B-B14F-4D97-AF65-F5344CB8AC3E}">
        <p14:creationId xmlns:p14="http://schemas.microsoft.com/office/powerpoint/2010/main" val="217152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dirty="0"/>
              <a:t> How function work</a:t>
            </a:r>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2</a:t>
            </a:fld>
            <a:endParaRPr lang="x-none"/>
          </a:p>
        </p:txBody>
      </p:sp>
      <p:sp>
        <p:nvSpPr>
          <p:cNvPr id="4" name="TextBox 3">
            <a:extLst>
              <a:ext uri="{FF2B5EF4-FFF2-40B4-BE49-F238E27FC236}">
                <a16:creationId xmlns:a16="http://schemas.microsoft.com/office/drawing/2014/main" id="{14CF5EC4-7D1B-4CCE-A446-148C0B6E5216}"/>
              </a:ext>
            </a:extLst>
          </p:cNvPr>
          <p:cNvSpPr txBox="1"/>
          <p:nvPr/>
        </p:nvSpPr>
        <p:spPr>
          <a:xfrm>
            <a:off x="986589" y="1371600"/>
            <a:ext cx="3152274" cy="369332"/>
          </a:xfrm>
          <a:prstGeom prst="rect">
            <a:avLst/>
          </a:prstGeom>
          <a:noFill/>
        </p:spPr>
        <p:txBody>
          <a:bodyPr wrap="square" rtlCol="0">
            <a:spAutoFit/>
          </a:bodyPr>
          <a:lstStyle/>
          <a:p>
            <a:r>
              <a:rPr lang="en-US" dirty="0"/>
              <a:t>How function work </a:t>
            </a:r>
          </a:p>
        </p:txBody>
      </p:sp>
      <p:pic>
        <p:nvPicPr>
          <p:cNvPr id="8" name="Picture 2" descr="C Functions">
            <a:extLst>
              <a:ext uri="{FF2B5EF4-FFF2-40B4-BE49-F238E27FC236}">
                <a16:creationId xmlns:a16="http://schemas.microsoft.com/office/drawing/2014/main" id="{CC4908E2-8245-4F3E-9BB9-7A63E8535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09" y="1960707"/>
            <a:ext cx="3967822" cy="35256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91E7EA4-1D45-4465-9A4F-5340353F71CB}"/>
              </a:ext>
            </a:extLst>
          </p:cNvPr>
          <p:cNvSpPr txBox="1"/>
          <p:nvPr/>
        </p:nvSpPr>
        <p:spPr>
          <a:xfrm>
            <a:off x="6316579" y="1122489"/>
            <a:ext cx="4499810" cy="2677656"/>
          </a:xfrm>
          <a:prstGeom prst="rect">
            <a:avLst/>
          </a:prstGeom>
          <a:solidFill>
            <a:schemeClr val="accent5"/>
          </a:solidFill>
        </p:spPr>
        <p:txBody>
          <a:bodyPr wrap="square">
            <a:spAutoFit/>
          </a:bodyPr>
          <a:lstStyle/>
          <a:p>
            <a:r>
              <a:rPr lang="en-US" sz="1200" b="0" dirty="0">
                <a:solidFill>
                  <a:srgbClr val="C586C0"/>
                </a:solidFill>
                <a:effectLst/>
                <a:latin typeface="Consolas" panose="020B0609020204030204" pitchFamily="49" charset="0"/>
              </a:rPr>
              <a:t>#include</a:t>
            </a:r>
            <a:r>
              <a:rPr lang="en-US" sz="1200" b="0" dirty="0">
                <a:solidFill>
                  <a:srgbClr val="CE9178"/>
                </a:solidFill>
                <a:effectLst/>
                <a:latin typeface="Consolas" panose="020B0609020204030204" pitchFamily="49" charset="0"/>
              </a:rPr>
              <a:t>&lt;iostream&gt;</a:t>
            </a:r>
            <a:endParaRPr lang="en-US" sz="1200" b="0" dirty="0">
              <a:solidFill>
                <a:srgbClr val="CCCCCC"/>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using</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namespace</a:t>
            </a:r>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std</a:t>
            </a:r>
            <a:r>
              <a:rPr lang="en-US" sz="1200" b="0" dirty="0">
                <a:solidFill>
                  <a:srgbClr val="CCCCCC"/>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void</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Xin_chao</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"day la </a:t>
            </a:r>
            <a:r>
              <a:rPr lang="en-US" sz="1200" b="0" dirty="0" err="1">
                <a:solidFill>
                  <a:srgbClr val="CE9178"/>
                </a:solidFill>
                <a:effectLst/>
                <a:latin typeface="Consolas" panose="020B0609020204030204" pitchFamily="49" charset="0"/>
              </a:rPr>
              <a:t>loi</a:t>
            </a:r>
            <a:r>
              <a:rPr lang="en-US" sz="1200" b="0" dirty="0">
                <a:solidFill>
                  <a:srgbClr val="CE9178"/>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goi</a:t>
            </a:r>
            <a:r>
              <a:rPr lang="en-US" sz="1200" b="0" dirty="0">
                <a:solidFill>
                  <a:srgbClr val="CE9178"/>
                </a:solidFill>
                <a:effectLst/>
                <a:latin typeface="Consolas" panose="020B0609020204030204" pitchFamily="49" charset="0"/>
              </a:rPr>
              <a:t> ham </a:t>
            </a:r>
            <a:r>
              <a:rPr lang="en-US" sz="1200" b="0" dirty="0">
                <a:solidFill>
                  <a:srgbClr val="D7BA7D"/>
                </a:solidFill>
                <a:effectLst/>
                <a:latin typeface="Consolas" panose="020B0609020204030204" pitchFamily="49" charset="0"/>
              </a:rPr>
              <a:t>\n</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a:p>
            <a:br>
              <a:rPr lang="en-US" sz="1200" b="0" dirty="0">
                <a:solidFill>
                  <a:srgbClr val="CCCCCC"/>
                </a:solidFill>
                <a:effectLst/>
                <a:latin typeface="Consolas" panose="020B0609020204030204" pitchFamily="49" charset="0"/>
              </a:rPr>
            </a:b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"in main"</a:t>
            </a:r>
            <a:r>
              <a:rPr lang="en-US" sz="1200" b="0" dirty="0">
                <a:solidFill>
                  <a:srgbClr val="DCDCAA"/>
                </a:solidFill>
                <a:effectLst/>
                <a:latin typeface="Consolas" panose="020B0609020204030204" pitchFamily="49" charset="0"/>
              </a:rPr>
              <a:t>&lt;&lt;</a:t>
            </a:r>
            <a:r>
              <a:rPr lang="en-US" sz="1200" b="0" dirty="0" err="1">
                <a:solidFill>
                  <a:srgbClr val="DCDCAA"/>
                </a:solidFill>
                <a:effectLst/>
                <a:latin typeface="Consolas" panose="020B0609020204030204" pitchFamily="49" charset="0"/>
              </a:rPr>
              <a:t>endl</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"call function"</a:t>
            </a:r>
            <a:r>
              <a:rPr lang="en-US" sz="1200" b="0" dirty="0">
                <a:solidFill>
                  <a:srgbClr val="DCDCAA"/>
                </a:solidFill>
                <a:effectLst/>
                <a:latin typeface="Consolas" panose="020B0609020204030204" pitchFamily="49" charset="0"/>
              </a:rPr>
              <a:t>&lt;&lt;</a:t>
            </a:r>
            <a:r>
              <a:rPr lang="en-US" sz="1200" b="0" dirty="0" err="1">
                <a:solidFill>
                  <a:srgbClr val="DCDCAA"/>
                </a:solidFill>
                <a:effectLst/>
                <a:latin typeface="Consolas" panose="020B0609020204030204" pitchFamily="49" charset="0"/>
              </a:rPr>
              <a:t>endl</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Xin_chao</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ket</a:t>
            </a:r>
            <a:r>
              <a:rPr lang="en-US" sz="1200" b="0" dirty="0">
                <a:solidFill>
                  <a:srgbClr val="CE9178"/>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thuc</a:t>
            </a:r>
            <a:r>
              <a:rPr lang="en-US" sz="1200" b="0" dirty="0">
                <a:solidFill>
                  <a:srgbClr val="CE9178"/>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goi</a:t>
            </a:r>
            <a:r>
              <a:rPr lang="en-US" sz="1200" b="0" dirty="0">
                <a:solidFill>
                  <a:srgbClr val="CE9178"/>
                </a:solidFill>
                <a:effectLst/>
                <a:latin typeface="Consolas" panose="020B0609020204030204" pitchFamily="49" charset="0"/>
              </a:rPr>
              <a:t> ham </a:t>
            </a:r>
            <a:r>
              <a:rPr lang="en-US" sz="1200" b="0" dirty="0" err="1">
                <a:solidFill>
                  <a:srgbClr val="CE9178"/>
                </a:solidFill>
                <a:effectLst/>
                <a:latin typeface="Consolas" panose="020B0609020204030204" pitchFamily="49" charset="0"/>
              </a:rPr>
              <a:t>ve</a:t>
            </a:r>
            <a:r>
              <a:rPr lang="en-US" sz="1200" b="0" dirty="0">
                <a:solidFill>
                  <a:srgbClr val="CE9178"/>
                </a:solidFill>
                <a:effectLst/>
                <a:latin typeface="Consolas" panose="020B0609020204030204" pitchFamily="49" charset="0"/>
              </a:rPr>
              <a:t> main"</a:t>
            </a:r>
            <a:r>
              <a:rPr lang="en-US" sz="1200" b="0" dirty="0">
                <a:solidFill>
                  <a:srgbClr val="DCDCAA"/>
                </a:solidFill>
                <a:effectLst/>
                <a:latin typeface="Consolas" panose="020B0609020204030204" pitchFamily="49" charset="0"/>
              </a:rPr>
              <a:t>&lt;&lt;</a:t>
            </a:r>
            <a:r>
              <a:rPr lang="en-US" sz="1200" b="0" dirty="0" err="1">
                <a:solidFill>
                  <a:srgbClr val="DCDCAA"/>
                </a:solidFill>
                <a:effectLst/>
                <a:latin typeface="Consolas" panose="020B0609020204030204" pitchFamily="49" charset="0"/>
              </a:rPr>
              <a:t>endl</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system</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"pause"</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9BF395A1-8929-4016-9512-CB5C34669205}"/>
              </a:ext>
            </a:extLst>
          </p:cNvPr>
          <p:cNvPicPr>
            <a:picLocks noChangeAspect="1"/>
          </p:cNvPicPr>
          <p:nvPr/>
        </p:nvPicPr>
        <p:blipFill>
          <a:blip r:embed="rId4"/>
          <a:stretch>
            <a:fillRect/>
          </a:stretch>
        </p:blipFill>
        <p:spPr>
          <a:xfrm>
            <a:off x="9276023" y="4107925"/>
            <a:ext cx="2333951" cy="924054"/>
          </a:xfrm>
          <a:prstGeom prst="rect">
            <a:avLst/>
          </a:prstGeom>
        </p:spPr>
      </p:pic>
      <p:sp>
        <p:nvSpPr>
          <p:cNvPr id="13" name="Rectangle 12">
            <a:extLst>
              <a:ext uri="{FF2B5EF4-FFF2-40B4-BE49-F238E27FC236}">
                <a16:creationId xmlns:a16="http://schemas.microsoft.com/office/drawing/2014/main" id="{4D7BCDFE-6E84-4408-BCD1-CC5E376C69ED}"/>
              </a:ext>
            </a:extLst>
          </p:cNvPr>
          <p:cNvSpPr/>
          <p:nvPr/>
        </p:nvSpPr>
        <p:spPr>
          <a:xfrm>
            <a:off x="5590674" y="4006516"/>
            <a:ext cx="1231232"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
        <p:nvSpPr>
          <p:cNvPr id="14" name="Arrow: Down 13">
            <a:extLst>
              <a:ext uri="{FF2B5EF4-FFF2-40B4-BE49-F238E27FC236}">
                <a16:creationId xmlns:a16="http://schemas.microsoft.com/office/drawing/2014/main" id="{7FE35263-6F8C-45BD-AB19-2250310C83D0}"/>
              </a:ext>
            </a:extLst>
          </p:cNvPr>
          <p:cNvSpPr/>
          <p:nvPr/>
        </p:nvSpPr>
        <p:spPr>
          <a:xfrm>
            <a:off x="6029869" y="4415588"/>
            <a:ext cx="312821" cy="409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9EA56D-256F-48DA-AE11-A5680F3F6518}"/>
              </a:ext>
            </a:extLst>
          </p:cNvPr>
          <p:cNvSpPr/>
          <p:nvPr/>
        </p:nvSpPr>
        <p:spPr>
          <a:xfrm>
            <a:off x="5524704" y="4824661"/>
            <a:ext cx="1363171" cy="661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Xin_chao</a:t>
            </a:r>
            <a:r>
              <a:rPr lang="en-US" dirty="0"/>
              <a:t> ( )</a:t>
            </a:r>
          </a:p>
        </p:txBody>
      </p:sp>
      <p:sp>
        <p:nvSpPr>
          <p:cNvPr id="18" name="Arrow: Right 17">
            <a:extLst>
              <a:ext uri="{FF2B5EF4-FFF2-40B4-BE49-F238E27FC236}">
                <a16:creationId xmlns:a16="http://schemas.microsoft.com/office/drawing/2014/main" id="{485EA553-2C2E-4834-994A-AC99BF11F933}"/>
              </a:ext>
            </a:extLst>
          </p:cNvPr>
          <p:cNvSpPr/>
          <p:nvPr/>
        </p:nvSpPr>
        <p:spPr>
          <a:xfrm>
            <a:off x="6887875" y="5104168"/>
            <a:ext cx="439357" cy="186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E0A9FF-2078-4D1E-BBF4-47CB734FAEC4}"/>
              </a:ext>
            </a:extLst>
          </p:cNvPr>
          <p:cNvSpPr/>
          <p:nvPr/>
        </p:nvSpPr>
        <p:spPr>
          <a:xfrm>
            <a:off x="7327232" y="4824661"/>
            <a:ext cx="1403606" cy="661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Xử</a:t>
            </a:r>
            <a:r>
              <a:rPr lang="en-US" dirty="0"/>
              <a:t> </a:t>
            </a:r>
            <a:r>
              <a:rPr lang="en-US" dirty="0" err="1"/>
              <a:t>lý</a:t>
            </a:r>
            <a:r>
              <a:rPr lang="en-US" dirty="0"/>
              <a:t> (</a:t>
            </a:r>
            <a:r>
              <a:rPr lang="en-US" dirty="0" err="1"/>
              <a:t>và</a:t>
            </a:r>
            <a:r>
              <a:rPr lang="en-US" dirty="0"/>
              <a:t> return)</a:t>
            </a:r>
          </a:p>
        </p:txBody>
      </p:sp>
      <p:cxnSp>
        <p:nvCxnSpPr>
          <p:cNvPr id="22" name="Connector: Elbow 21">
            <a:extLst>
              <a:ext uri="{FF2B5EF4-FFF2-40B4-BE49-F238E27FC236}">
                <a16:creationId xmlns:a16="http://schemas.microsoft.com/office/drawing/2014/main" id="{B750109B-F6BF-4129-8140-40360D774D8C}"/>
              </a:ext>
            </a:extLst>
          </p:cNvPr>
          <p:cNvCxnSpPr>
            <a:stCxn id="19" idx="2"/>
          </p:cNvCxnSpPr>
          <p:nvPr/>
        </p:nvCxnSpPr>
        <p:spPr>
          <a:xfrm rot="5400000">
            <a:off x="7088587" y="5219720"/>
            <a:ext cx="673768" cy="1207129"/>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99E2646-DFDC-4C58-A214-8C4CCA30FF07}"/>
              </a:ext>
            </a:extLst>
          </p:cNvPr>
          <p:cNvSpPr/>
          <p:nvPr/>
        </p:nvSpPr>
        <p:spPr>
          <a:xfrm>
            <a:off x="5590674" y="6006430"/>
            <a:ext cx="1231232" cy="409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Tree>
    <p:extLst>
      <p:ext uri="{BB962C8B-B14F-4D97-AF65-F5344CB8AC3E}">
        <p14:creationId xmlns:p14="http://schemas.microsoft.com/office/powerpoint/2010/main" val="9489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dirty="0"/>
              <a:t>Library Function</a:t>
            </a:r>
          </a:p>
        </p:txBody>
      </p:sp>
      <p:pic>
        <p:nvPicPr>
          <p:cNvPr id="6" name="Picture 5">
            <a:extLst>
              <a:ext uri="{FF2B5EF4-FFF2-40B4-BE49-F238E27FC236}">
                <a16:creationId xmlns:a16="http://schemas.microsoft.com/office/drawing/2014/main" id="{D3D36539-AE98-4965-B283-FC7DE66E7FFF}"/>
              </a:ext>
            </a:extLst>
          </p:cNvPr>
          <p:cNvPicPr>
            <a:picLocks noChangeAspect="1"/>
          </p:cNvPicPr>
          <p:nvPr/>
        </p:nvPicPr>
        <p:blipFill>
          <a:blip r:embed="rId3"/>
          <a:stretch>
            <a:fillRect/>
          </a:stretch>
        </p:blipFill>
        <p:spPr>
          <a:xfrm>
            <a:off x="5357821" y="1359569"/>
            <a:ext cx="6197845" cy="4750845"/>
          </a:xfrm>
          <a:prstGeom prst="rect">
            <a:avLst/>
          </a:prstGeom>
        </p:spPr>
      </p:pic>
      <p:sp>
        <p:nvSpPr>
          <p:cNvPr id="7" name="TextBox 6">
            <a:extLst>
              <a:ext uri="{FF2B5EF4-FFF2-40B4-BE49-F238E27FC236}">
                <a16:creationId xmlns:a16="http://schemas.microsoft.com/office/drawing/2014/main" id="{A0F06760-90DB-4651-8536-ECF59876616B}"/>
              </a:ext>
            </a:extLst>
          </p:cNvPr>
          <p:cNvSpPr txBox="1"/>
          <p:nvPr/>
        </p:nvSpPr>
        <p:spPr>
          <a:xfrm>
            <a:off x="854242" y="1828800"/>
            <a:ext cx="3092116" cy="160020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DB264D1F-D02F-4B49-8F2F-709F3241FBB2}"/>
              </a:ext>
            </a:extLst>
          </p:cNvPr>
          <p:cNvSpPr txBox="1"/>
          <p:nvPr/>
        </p:nvSpPr>
        <p:spPr>
          <a:xfrm>
            <a:off x="745958" y="2322095"/>
            <a:ext cx="2971800" cy="646331"/>
          </a:xfrm>
          <a:prstGeom prst="rect">
            <a:avLst/>
          </a:prstGeom>
          <a:noFill/>
        </p:spPr>
        <p:txBody>
          <a:bodyPr wrap="square" rtlCol="0">
            <a:spAutoFit/>
          </a:bodyPr>
          <a:lstStyle/>
          <a:p>
            <a:r>
              <a:rPr lang="en-US" dirty="0"/>
              <a:t>To use library function</a:t>
            </a:r>
            <a:br>
              <a:rPr lang="en-US" dirty="0"/>
            </a:br>
            <a:r>
              <a:rPr lang="en-US" dirty="0"/>
              <a:t>=&gt;#include&lt;&gt;</a:t>
            </a:r>
          </a:p>
        </p:txBody>
      </p:sp>
    </p:spTree>
    <p:extLst>
      <p:ext uri="{BB962C8B-B14F-4D97-AF65-F5344CB8AC3E}">
        <p14:creationId xmlns:p14="http://schemas.microsoft.com/office/powerpoint/2010/main" val="2172713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dirty="0"/>
              <a:t>User Defined Function</a:t>
            </a:r>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4</a:t>
            </a:fld>
            <a:endParaRPr lang="x-none"/>
          </a:p>
        </p:txBody>
      </p:sp>
      <p:pic>
        <p:nvPicPr>
          <p:cNvPr id="5" name="Picture 4">
            <a:extLst>
              <a:ext uri="{FF2B5EF4-FFF2-40B4-BE49-F238E27FC236}">
                <a16:creationId xmlns:a16="http://schemas.microsoft.com/office/drawing/2014/main" id="{B20D0D8B-1788-4BE9-B4BE-A3E097959B36}"/>
              </a:ext>
            </a:extLst>
          </p:cNvPr>
          <p:cNvPicPr>
            <a:picLocks noChangeAspect="1"/>
          </p:cNvPicPr>
          <p:nvPr/>
        </p:nvPicPr>
        <p:blipFill rotWithShape="1">
          <a:blip r:embed="rId3"/>
          <a:srcRect l="1860" t="8835" r="1941" b="6205"/>
          <a:stretch/>
        </p:blipFill>
        <p:spPr>
          <a:xfrm>
            <a:off x="360947" y="1432553"/>
            <a:ext cx="5329990" cy="1491726"/>
          </a:xfrm>
          <a:prstGeom prst="rect">
            <a:avLst/>
          </a:prstGeom>
        </p:spPr>
      </p:pic>
      <p:sp>
        <p:nvSpPr>
          <p:cNvPr id="6" name="TextBox 5">
            <a:extLst>
              <a:ext uri="{FF2B5EF4-FFF2-40B4-BE49-F238E27FC236}">
                <a16:creationId xmlns:a16="http://schemas.microsoft.com/office/drawing/2014/main" id="{EB940C6A-FD90-4F50-90A5-F6FA29758C5F}"/>
              </a:ext>
            </a:extLst>
          </p:cNvPr>
          <p:cNvSpPr txBox="1"/>
          <p:nvPr/>
        </p:nvSpPr>
        <p:spPr>
          <a:xfrm>
            <a:off x="2225842" y="3059668"/>
            <a:ext cx="2298032" cy="369332"/>
          </a:xfrm>
          <a:prstGeom prst="rect">
            <a:avLst/>
          </a:prstGeom>
          <a:noFill/>
        </p:spPr>
        <p:txBody>
          <a:bodyPr wrap="square" rtlCol="0">
            <a:spAutoFit/>
          </a:bodyPr>
          <a:lstStyle/>
          <a:p>
            <a:r>
              <a:rPr lang="en-US" dirty="0"/>
              <a:t>Syntax of function </a:t>
            </a:r>
          </a:p>
        </p:txBody>
      </p:sp>
      <p:pic>
        <p:nvPicPr>
          <p:cNvPr id="1026" name="Picture 2" descr="Function Declaration in C++">
            <a:extLst>
              <a:ext uri="{FF2B5EF4-FFF2-40B4-BE49-F238E27FC236}">
                <a16:creationId xmlns:a16="http://schemas.microsoft.com/office/drawing/2014/main" id="{9D026CFB-2697-4355-B919-D807F03D0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367" y="1059573"/>
            <a:ext cx="5100389" cy="25501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B32F24-E2E6-4504-840E-CCD2770A03F8}"/>
              </a:ext>
            </a:extLst>
          </p:cNvPr>
          <p:cNvSpPr txBox="1"/>
          <p:nvPr/>
        </p:nvSpPr>
        <p:spPr>
          <a:xfrm>
            <a:off x="8061158" y="3767733"/>
            <a:ext cx="2466474" cy="369332"/>
          </a:xfrm>
          <a:prstGeom prst="rect">
            <a:avLst/>
          </a:prstGeom>
          <a:noFill/>
        </p:spPr>
        <p:txBody>
          <a:bodyPr wrap="square" rtlCol="0">
            <a:spAutoFit/>
          </a:bodyPr>
          <a:lstStyle/>
          <a:p>
            <a:r>
              <a:rPr lang="en-US" dirty="0"/>
              <a:t>Function prototype</a:t>
            </a:r>
          </a:p>
        </p:txBody>
      </p:sp>
      <p:sp>
        <p:nvSpPr>
          <p:cNvPr id="20" name="TextBox 19">
            <a:extLst>
              <a:ext uri="{FF2B5EF4-FFF2-40B4-BE49-F238E27FC236}">
                <a16:creationId xmlns:a16="http://schemas.microsoft.com/office/drawing/2014/main" id="{4CCE6AB8-DCAD-41E1-AF6F-E8F67E16DEBA}"/>
              </a:ext>
            </a:extLst>
          </p:cNvPr>
          <p:cNvSpPr txBox="1"/>
          <p:nvPr/>
        </p:nvSpPr>
        <p:spPr>
          <a:xfrm>
            <a:off x="7652084" y="4310709"/>
            <a:ext cx="2719135" cy="523220"/>
          </a:xfrm>
          <a:prstGeom prst="rect">
            <a:avLst/>
          </a:prstGeom>
          <a:solidFill>
            <a:schemeClr val="accent5"/>
          </a:solidFill>
        </p:spPr>
        <p:txBody>
          <a:bodyPr wrap="square">
            <a:spAutoFit/>
          </a:bodyPr>
          <a:lstStyle/>
          <a:p>
            <a:r>
              <a:rPr lang="en-US" sz="1400" b="0" dirty="0">
                <a:solidFill>
                  <a:srgbClr val="569CD6"/>
                </a:solidFill>
                <a:effectLst/>
                <a:latin typeface="Consolas" panose="020B0609020204030204" pitchFamily="49" charset="0"/>
              </a:rPr>
              <a:t>void</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CCCCCC"/>
                </a:solidFill>
                <a:effectLst/>
                <a:latin typeface="Consolas" panose="020B0609020204030204" pitchFamily="49" charset="0"/>
              </a:rPr>
              <a:t>(</a:t>
            </a: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p>
          <a:p>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tinh_hieu</a:t>
            </a:r>
            <a:r>
              <a:rPr lang="en-US" sz="1400" b="0" dirty="0">
                <a:solidFill>
                  <a:srgbClr val="CCCCCC"/>
                </a:solidFill>
                <a:effectLst/>
                <a:latin typeface="Consolas" panose="020B0609020204030204" pitchFamily="49" charset="0"/>
              </a:rPr>
              <a:t>(</a:t>
            </a: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CCCCCC"/>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A5638B46-0B39-486B-9E32-186174F867F1}"/>
              </a:ext>
            </a:extLst>
          </p:cNvPr>
          <p:cNvSpPr txBox="1"/>
          <p:nvPr/>
        </p:nvSpPr>
        <p:spPr>
          <a:xfrm>
            <a:off x="1082842" y="3886200"/>
            <a:ext cx="3741821" cy="646331"/>
          </a:xfrm>
          <a:prstGeom prst="rect">
            <a:avLst/>
          </a:prstGeom>
          <a:noFill/>
        </p:spPr>
        <p:txBody>
          <a:bodyPr wrap="square" rtlCol="0">
            <a:spAutoFit/>
          </a:bodyPr>
          <a:lstStyle/>
          <a:p>
            <a:r>
              <a:rPr lang="en-US" dirty="0"/>
              <a:t>Declare in .H file and define in .C </a:t>
            </a:r>
            <a:r>
              <a:rPr lang="en-US"/>
              <a:t>file </a:t>
            </a:r>
          </a:p>
        </p:txBody>
      </p:sp>
    </p:spTree>
    <p:extLst>
      <p:ext uri="{BB962C8B-B14F-4D97-AF65-F5344CB8AC3E}">
        <p14:creationId xmlns:p14="http://schemas.microsoft.com/office/powerpoint/2010/main" val="368850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dirty="0"/>
              <a:t>User Defined Function types </a:t>
            </a:r>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5</a:t>
            </a:fld>
            <a:endParaRPr lang="x-none"/>
          </a:p>
        </p:txBody>
      </p:sp>
      <p:sp>
        <p:nvSpPr>
          <p:cNvPr id="8" name="TextBox 7">
            <a:extLst>
              <a:ext uri="{FF2B5EF4-FFF2-40B4-BE49-F238E27FC236}">
                <a16:creationId xmlns:a16="http://schemas.microsoft.com/office/drawing/2014/main" id="{64C1B2A8-9E35-48B3-B21E-C8B0A562A5C6}"/>
              </a:ext>
            </a:extLst>
          </p:cNvPr>
          <p:cNvSpPr txBox="1"/>
          <p:nvPr/>
        </p:nvSpPr>
        <p:spPr>
          <a:xfrm>
            <a:off x="1010920" y="1605895"/>
            <a:ext cx="1986280" cy="646331"/>
          </a:xfrm>
          <a:prstGeom prst="rect">
            <a:avLst/>
          </a:prstGeom>
          <a:solidFill>
            <a:schemeClr val="accent5"/>
          </a:solidFill>
        </p:spPr>
        <p:txBody>
          <a:bodyPr wrap="square">
            <a:spAutoFit/>
          </a:bodyPr>
          <a:lstStyle/>
          <a:p>
            <a:r>
              <a:rPr lang="en-US" sz="1200" b="0" dirty="0">
                <a:solidFill>
                  <a:srgbClr val="569CD6"/>
                </a:solidFill>
                <a:effectLst/>
                <a:latin typeface="Consolas" panose="020B0609020204030204" pitchFamily="49" charset="0"/>
              </a:rPr>
              <a:t>void</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say_hello</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"hello"</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B2185517-3722-411A-9D36-3B00201BE872}"/>
              </a:ext>
            </a:extLst>
          </p:cNvPr>
          <p:cNvSpPr txBox="1"/>
          <p:nvPr/>
        </p:nvSpPr>
        <p:spPr>
          <a:xfrm>
            <a:off x="1010920" y="2328982"/>
            <a:ext cx="1986280" cy="646331"/>
          </a:xfrm>
          <a:prstGeom prst="rect">
            <a:avLst/>
          </a:prstGeom>
          <a:noFill/>
        </p:spPr>
        <p:txBody>
          <a:bodyPr wrap="square" rtlCol="0">
            <a:spAutoFit/>
          </a:bodyPr>
          <a:lstStyle/>
          <a:p>
            <a:r>
              <a:rPr lang="en-US" dirty="0"/>
              <a:t>No argument, no return value</a:t>
            </a:r>
          </a:p>
        </p:txBody>
      </p:sp>
      <p:sp>
        <p:nvSpPr>
          <p:cNvPr id="11" name="TextBox 10">
            <a:extLst>
              <a:ext uri="{FF2B5EF4-FFF2-40B4-BE49-F238E27FC236}">
                <a16:creationId xmlns:a16="http://schemas.microsoft.com/office/drawing/2014/main" id="{2324BE56-4BE5-4658-BE7A-123B04CD68CD}"/>
              </a:ext>
            </a:extLst>
          </p:cNvPr>
          <p:cNvSpPr txBox="1"/>
          <p:nvPr/>
        </p:nvSpPr>
        <p:spPr>
          <a:xfrm>
            <a:off x="756920" y="3341132"/>
            <a:ext cx="2860040" cy="1200329"/>
          </a:xfrm>
          <a:prstGeom prst="rect">
            <a:avLst/>
          </a:prstGeom>
          <a:solidFill>
            <a:schemeClr val="accent5"/>
          </a:solidFill>
        </p:spPr>
        <p:txBody>
          <a:bodyPr wrap="square">
            <a:spAutoFit/>
          </a:bodyPr>
          <a:lstStyle/>
          <a:p>
            <a:r>
              <a:rPr lang="en-US" sz="1200" b="0" dirty="0">
                <a:solidFill>
                  <a:srgbClr val="4EC9B0"/>
                </a:solidFill>
                <a:effectLst/>
                <a:latin typeface="Consolas" panose="020B0609020204030204" pitchFamily="49" charset="0"/>
              </a:rPr>
              <a:t>string</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Get_your_name</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4EC9B0"/>
                </a:solidFill>
                <a:effectLst/>
                <a:latin typeface="Consolas" panose="020B0609020204030204" pitchFamily="49" charset="0"/>
              </a:rPr>
              <a:t>string</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"Enter name : "</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cin</a:t>
            </a:r>
            <a:r>
              <a:rPr lang="en-US" sz="1200" b="0" dirty="0">
                <a:solidFill>
                  <a:srgbClr val="DCDCAA"/>
                </a:solidFill>
                <a:effectLst/>
                <a:latin typeface="Consolas" panose="020B0609020204030204" pitchFamily="49" charset="0"/>
              </a:rPr>
              <a:t>&gt;&gt;</a:t>
            </a:r>
            <a:r>
              <a:rPr lang="en-US" sz="1200" b="0" dirty="0">
                <a:solidFill>
                  <a:srgbClr val="9CDCFE"/>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E1A3815-27BE-4BDE-A66D-D64E89F489D8}"/>
              </a:ext>
            </a:extLst>
          </p:cNvPr>
          <p:cNvSpPr txBox="1"/>
          <p:nvPr/>
        </p:nvSpPr>
        <p:spPr>
          <a:xfrm>
            <a:off x="1010920" y="4661270"/>
            <a:ext cx="2077720" cy="646331"/>
          </a:xfrm>
          <a:prstGeom prst="rect">
            <a:avLst/>
          </a:prstGeom>
          <a:noFill/>
        </p:spPr>
        <p:txBody>
          <a:bodyPr wrap="square" rtlCol="0">
            <a:spAutoFit/>
          </a:bodyPr>
          <a:lstStyle/>
          <a:p>
            <a:r>
              <a:rPr lang="en-US" dirty="0"/>
              <a:t>No argument but return value</a:t>
            </a:r>
          </a:p>
        </p:txBody>
      </p:sp>
      <p:sp>
        <p:nvSpPr>
          <p:cNvPr id="14" name="TextBox 13">
            <a:extLst>
              <a:ext uri="{FF2B5EF4-FFF2-40B4-BE49-F238E27FC236}">
                <a16:creationId xmlns:a16="http://schemas.microsoft.com/office/drawing/2014/main" id="{C0C85072-3D20-49C7-A26E-24E797210F97}"/>
              </a:ext>
            </a:extLst>
          </p:cNvPr>
          <p:cNvSpPr txBox="1"/>
          <p:nvPr/>
        </p:nvSpPr>
        <p:spPr>
          <a:xfrm>
            <a:off x="4175760" y="1590753"/>
            <a:ext cx="3215640" cy="646331"/>
          </a:xfrm>
          <a:prstGeom prst="rect">
            <a:avLst/>
          </a:prstGeom>
          <a:solidFill>
            <a:schemeClr val="accent5"/>
          </a:solidFill>
        </p:spPr>
        <p:txBody>
          <a:bodyPr wrap="square">
            <a:spAutoFit/>
          </a:bodyPr>
          <a:lstStyle/>
          <a:p>
            <a:r>
              <a:rPr lang="en-US" sz="1200" b="0" dirty="0">
                <a:solidFill>
                  <a:srgbClr val="569CD6"/>
                </a:solidFill>
                <a:effectLst/>
                <a:latin typeface="Consolas" panose="020B0609020204030204" pitchFamily="49" charset="0"/>
              </a:rPr>
              <a:t>void</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say_bye</a:t>
            </a:r>
            <a:r>
              <a:rPr lang="en-US" sz="1200" b="0" dirty="0">
                <a:solidFill>
                  <a:srgbClr val="CCCCCC"/>
                </a:solidFill>
                <a:effectLst/>
                <a:latin typeface="Consolas" panose="020B0609020204030204" pitchFamily="49" charset="0"/>
              </a:rPr>
              <a:t>(</a:t>
            </a:r>
            <a:r>
              <a:rPr lang="en-US" sz="1200" b="0" dirty="0">
                <a:solidFill>
                  <a:srgbClr val="4EC9B0"/>
                </a:solidFill>
                <a:effectLst/>
                <a:latin typeface="Consolas" panose="020B0609020204030204" pitchFamily="49" charset="0"/>
              </a:rPr>
              <a:t>string</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cout</a:t>
            </a:r>
            <a:r>
              <a:rPr lang="en-US" sz="1200" b="0" dirty="0">
                <a:solidFill>
                  <a:srgbClr val="DCDCAA"/>
                </a:solidFill>
                <a:effectLst/>
                <a:latin typeface="Consolas" panose="020B0609020204030204" pitchFamily="49" charset="0"/>
              </a:rPr>
              <a:t>&lt;&lt;</a:t>
            </a:r>
            <a:r>
              <a:rPr lang="en-US" sz="1200" b="0" dirty="0">
                <a:solidFill>
                  <a:srgbClr val="CE9178"/>
                </a:solidFill>
                <a:effectLst/>
                <a:latin typeface="Consolas" panose="020B0609020204030204" pitchFamily="49" charset="0"/>
              </a:rPr>
              <a:t>"bye </a:t>
            </a:r>
            <a:r>
              <a:rPr lang="en-US" sz="1200" b="0" dirty="0" err="1">
                <a:solidFill>
                  <a:srgbClr val="CE9178"/>
                </a:solidFill>
                <a:effectLst/>
                <a:latin typeface="Consolas" panose="020B0609020204030204" pitchFamily="49" charset="0"/>
              </a:rPr>
              <a:t>bye</a:t>
            </a:r>
            <a:r>
              <a:rPr lang="en-US" sz="1200" b="0" dirty="0">
                <a:solidFill>
                  <a:srgbClr val="CE9178"/>
                </a:solidFill>
                <a:effectLst/>
                <a:latin typeface="Consolas" panose="020B0609020204030204" pitchFamily="49" charset="0"/>
              </a:rPr>
              <a:t> "</a:t>
            </a:r>
            <a:r>
              <a:rPr lang="en-US" sz="1200" b="0" dirty="0">
                <a:solidFill>
                  <a:srgbClr val="DCDCAA"/>
                </a:solidFill>
                <a:effectLst/>
                <a:latin typeface="Consolas" panose="020B0609020204030204" pitchFamily="49" charset="0"/>
              </a:rPr>
              <a:t>&lt;&lt;</a:t>
            </a:r>
            <a:r>
              <a:rPr lang="en-US" sz="1200" b="0" dirty="0">
                <a:solidFill>
                  <a:srgbClr val="9CDCFE"/>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F68881D0-9449-4969-8D25-DF924911F273}"/>
              </a:ext>
            </a:extLst>
          </p:cNvPr>
          <p:cNvSpPr txBox="1"/>
          <p:nvPr/>
        </p:nvSpPr>
        <p:spPr>
          <a:xfrm>
            <a:off x="4714240" y="2328981"/>
            <a:ext cx="2580640" cy="646331"/>
          </a:xfrm>
          <a:prstGeom prst="rect">
            <a:avLst/>
          </a:prstGeom>
          <a:noFill/>
        </p:spPr>
        <p:txBody>
          <a:bodyPr wrap="square" rtlCol="0">
            <a:spAutoFit/>
          </a:bodyPr>
          <a:lstStyle/>
          <a:p>
            <a:r>
              <a:rPr lang="en-US" dirty="0"/>
              <a:t>Argument passed, but no return value</a:t>
            </a:r>
          </a:p>
        </p:txBody>
      </p:sp>
      <p:sp>
        <p:nvSpPr>
          <p:cNvPr id="17" name="TextBox 16">
            <a:extLst>
              <a:ext uri="{FF2B5EF4-FFF2-40B4-BE49-F238E27FC236}">
                <a16:creationId xmlns:a16="http://schemas.microsoft.com/office/drawing/2014/main" id="{404C0A29-43FE-48A2-9D28-D963E9DEFC84}"/>
              </a:ext>
            </a:extLst>
          </p:cNvPr>
          <p:cNvSpPr txBox="1"/>
          <p:nvPr/>
        </p:nvSpPr>
        <p:spPr>
          <a:xfrm>
            <a:off x="4053840" y="3489740"/>
            <a:ext cx="3459480" cy="830997"/>
          </a:xfrm>
          <a:prstGeom prst="rect">
            <a:avLst/>
          </a:prstGeom>
          <a:solidFill>
            <a:schemeClr val="accent5"/>
          </a:solidFill>
        </p:spPr>
        <p:txBody>
          <a:bodyPr wrap="square">
            <a:spAutoFit/>
          </a:bodyPr>
          <a:lstStyle/>
          <a:p>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DCDCAA"/>
                </a:solidFill>
                <a:effectLst/>
                <a:latin typeface="Consolas" panose="020B0609020204030204" pitchFamily="49" charset="0"/>
              </a:rPr>
              <a:t>tong_2_so</a:t>
            </a:r>
            <a:r>
              <a:rPr lang="en-US" sz="1200" b="0" dirty="0">
                <a:solidFill>
                  <a:srgbClr val="CCCCCC"/>
                </a:solidFill>
                <a:effectLst/>
                <a:latin typeface="Consolas" panose="020B0609020204030204" pitchFamily="49" charset="0"/>
              </a:rPr>
              <a:t>(</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x</a:t>
            </a:r>
            <a:r>
              <a:rPr lang="en-US" sz="1200" b="0" dirty="0" err="1">
                <a:solidFill>
                  <a:srgbClr val="CCCCCC"/>
                </a:solidFill>
                <a:effectLst/>
                <a:latin typeface="Consolas" panose="020B0609020204030204" pitchFamily="49" charset="0"/>
              </a:rPr>
              <a:t>,</a:t>
            </a:r>
            <a:r>
              <a:rPr lang="en-US" sz="1200" b="0" dirty="0" err="1">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y</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int</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x</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y</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9CDCFE"/>
                </a:solidFill>
                <a:effectLst/>
                <a:latin typeface="Consolas" panose="020B0609020204030204" pitchFamily="49" charset="0"/>
              </a:rPr>
              <a:t>c</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7872E66D-4661-40F0-BDFD-293298258A97}"/>
              </a:ext>
            </a:extLst>
          </p:cNvPr>
          <p:cNvSpPr txBox="1"/>
          <p:nvPr/>
        </p:nvSpPr>
        <p:spPr>
          <a:xfrm>
            <a:off x="4714240" y="4419372"/>
            <a:ext cx="2407920" cy="646331"/>
          </a:xfrm>
          <a:prstGeom prst="rect">
            <a:avLst/>
          </a:prstGeom>
          <a:noFill/>
        </p:spPr>
        <p:txBody>
          <a:bodyPr wrap="square" rtlCol="0">
            <a:spAutoFit/>
          </a:bodyPr>
          <a:lstStyle/>
          <a:p>
            <a:r>
              <a:rPr lang="en-US" dirty="0"/>
              <a:t>Argument passed , return value</a:t>
            </a:r>
          </a:p>
        </p:txBody>
      </p:sp>
    </p:spTree>
    <p:extLst>
      <p:ext uri="{BB962C8B-B14F-4D97-AF65-F5344CB8AC3E}">
        <p14:creationId xmlns:p14="http://schemas.microsoft.com/office/powerpoint/2010/main" val="335440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dirty="0"/>
              <a:t>User Defined Function vs Library function</a:t>
            </a:r>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6</a:t>
            </a:fld>
            <a:endParaRPr lang="x-none"/>
          </a:p>
        </p:txBody>
      </p:sp>
      <p:graphicFrame>
        <p:nvGraphicFramePr>
          <p:cNvPr id="4" name="Table 7">
            <a:extLst>
              <a:ext uri="{FF2B5EF4-FFF2-40B4-BE49-F238E27FC236}">
                <a16:creationId xmlns:a16="http://schemas.microsoft.com/office/drawing/2014/main" id="{5E818033-9872-45E8-90E1-70FDB4942079}"/>
              </a:ext>
            </a:extLst>
          </p:cNvPr>
          <p:cNvGraphicFramePr>
            <a:graphicFrameLocks noGrp="1"/>
          </p:cNvGraphicFramePr>
          <p:nvPr/>
        </p:nvGraphicFramePr>
        <p:xfrm>
          <a:off x="1078523" y="1220056"/>
          <a:ext cx="10233354" cy="4394200"/>
        </p:xfrm>
        <a:graphic>
          <a:graphicData uri="http://schemas.openxmlformats.org/drawingml/2006/table">
            <a:tbl>
              <a:tblPr firstRow="1" bandRow="1">
                <a:tableStyleId>{5C22544A-7EE6-4342-B048-85BDC9FD1C3A}</a:tableStyleId>
              </a:tblPr>
              <a:tblGrid>
                <a:gridCol w="2497797">
                  <a:extLst>
                    <a:ext uri="{9D8B030D-6E8A-4147-A177-3AD203B41FA5}">
                      <a16:colId xmlns:a16="http://schemas.microsoft.com/office/drawing/2014/main" val="1971392938"/>
                    </a:ext>
                  </a:extLst>
                </a:gridCol>
                <a:gridCol w="4033520">
                  <a:extLst>
                    <a:ext uri="{9D8B030D-6E8A-4147-A177-3AD203B41FA5}">
                      <a16:colId xmlns:a16="http://schemas.microsoft.com/office/drawing/2014/main" val="4261461718"/>
                    </a:ext>
                  </a:extLst>
                </a:gridCol>
                <a:gridCol w="3702037">
                  <a:extLst>
                    <a:ext uri="{9D8B030D-6E8A-4147-A177-3AD203B41FA5}">
                      <a16:colId xmlns:a16="http://schemas.microsoft.com/office/drawing/2014/main" val="1680845705"/>
                    </a:ext>
                  </a:extLst>
                </a:gridCol>
              </a:tblGrid>
              <a:tr h="370840">
                <a:tc>
                  <a:txBody>
                    <a:bodyPr/>
                    <a:lstStyle/>
                    <a:p>
                      <a:endParaRPr lang="en-US"/>
                    </a:p>
                  </a:txBody>
                  <a:tcPr/>
                </a:tc>
                <a:tc>
                  <a:txBody>
                    <a:bodyPr/>
                    <a:lstStyle/>
                    <a:p>
                      <a:r>
                        <a:rPr lang="en-US" dirty="0"/>
                        <a:t>User Defined</a:t>
                      </a:r>
                    </a:p>
                  </a:txBody>
                  <a:tcPr/>
                </a:tc>
                <a:tc>
                  <a:txBody>
                    <a:bodyPr/>
                    <a:lstStyle/>
                    <a:p>
                      <a:r>
                        <a:rPr lang="en-US" dirty="0"/>
                        <a:t>Library</a:t>
                      </a:r>
                    </a:p>
                  </a:txBody>
                  <a:tcPr/>
                </a:tc>
                <a:extLst>
                  <a:ext uri="{0D108BD9-81ED-4DB2-BD59-A6C34878D82A}">
                    <a16:rowId xmlns:a16="http://schemas.microsoft.com/office/drawing/2014/main" val="2121534100"/>
                  </a:ext>
                </a:extLst>
              </a:tr>
              <a:tr h="370840">
                <a:tc>
                  <a:txBody>
                    <a:bodyPr/>
                    <a:lstStyle/>
                    <a:p>
                      <a:pPr algn="ctr"/>
                      <a:r>
                        <a:rPr lang="en-US" dirty="0"/>
                        <a:t>1</a:t>
                      </a:r>
                    </a:p>
                  </a:txBody>
                  <a:tcPr/>
                </a:tc>
                <a:tc>
                  <a:txBody>
                    <a:bodyPr/>
                    <a:lstStyle/>
                    <a:p>
                      <a:r>
                        <a:rPr lang="en-US" sz="1800" b="0" i="0" kern="1200" dirty="0">
                          <a:solidFill>
                            <a:schemeClr val="dk1"/>
                          </a:solidFill>
                          <a:effectLst/>
                          <a:latin typeface="+mn-lt"/>
                          <a:ea typeface="+mn-ea"/>
                          <a:cs typeface="+mn-cs"/>
                        </a:rPr>
                        <a:t>These functions are not predefined in the Compiler</a:t>
                      </a:r>
                      <a:endParaRPr lang="en-US" dirty="0"/>
                    </a:p>
                  </a:txBody>
                  <a:tcPr/>
                </a:tc>
                <a:tc>
                  <a:txBody>
                    <a:bodyPr/>
                    <a:lstStyle/>
                    <a:p>
                      <a:r>
                        <a:rPr lang="en-US" sz="1800" b="0" i="0" kern="1200" dirty="0">
                          <a:solidFill>
                            <a:schemeClr val="dk1"/>
                          </a:solidFill>
                          <a:effectLst/>
                          <a:latin typeface="+mn-lt"/>
                          <a:ea typeface="+mn-ea"/>
                          <a:cs typeface="+mn-cs"/>
                        </a:rPr>
                        <a:t>These functions are predefined in the compiler of C language.</a:t>
                      </a:r>
                      <a:endParaRPr lang="en-US" dirty="0"/>
                    </a:p>
                  </a:txBody>
                  <a:tcPr/>
                </a:tc>
                <a:extLst>
                  <a:ext uri="{0D108BD9-81ED-4DB2-BD59-A6C34878D82A}">
                    <a16:rowId xmlns:a16="http://schemas.microsoft.com/office/drawing/2014/main" val="3619127789"/>
                  </a:ext>
                </a:extLst>
              </a:tr>
              <a:tr h="370840">
                <a:tc>
                  <a:txBody>
                    <a:bodyPr/>
                    <a:lstStyle/>
                    <a:p>
                      <a:pPr algn="ctr"/>
                      <a:r>
                        <a:rPr lang="en-US" dirty="0"/>
                        <a:t>2</a:t>
                      </a:r>
                    </a:p>
                  </a:txBody>
                  <a:tcPr/>
                </a:tc>
                <a:tc>
                  <a:txBody>
                    <a:bodyPr/>
                    <a:lstStyle/>
                    <a:p>
                      <a:r>
                        <a:rPr lang="en-US" sz="1800" b="0" i="0" kern="1200" dirty="0">
                          <a:solidFill>
                            <a:schemeClr val="dk1"/>
                          </a:solidFill>
                          <a:effectLst/>
                          <a:latin typeface="+mn-lt"/>
                          <a:ea typeface="+mn-ea"/>
                          <a:cs typeface="+mn-cs"/>
                        </a:rPr>
                        <a:t>These functions are created by users as per their own requirements.</a:t>
                      </a:r>
                      <a:endParaRPr lang="en-US" dirty="0"/>
                    </a:p>
                  </a:txBody>
                  <a:tcPr/>
                </a:tc>
                <a:tc>
                  <a:txBody>
                    <a:bodyPr/>
                    <a:lstStyle/>
                    <a:p>
                      <a:r>
                        <a:rPr lang="en-US" sz="1800" b="0" i="0" kern="1200" dirty="0">
                          <a:solidFill>
                            <a:schemeClr val="dk1"/>
                          </a:solidFill>
                          <a:effectLst/>
                          <a:latin typeface="+mn-lt"/>
                          <a:ea typeface="+mn-ea"/>
                          <a:cs typeface="+mn-cs"/>
                        </a:rPr>
                        <a:t>These functions are not created by users as their own.</a:t>
                      </a:r>
                      <a:endParaRPr lang="en-US" dirty="0"/>
                    </a:p>
                  </a:txBody>
                  <a:tcPr/>
                </a:tc>
                <a:extLst>
                  <a:ext uri="{0D108BD9-81ED-4DB2-BD59-A6C34878D82A}">
                    <a16:rowId xmlns:a16="http://schemas.microsoft.com/office/drawing/2014/main" val="3018682285"/>
                  </a:ext>
                </a:extLst>
              </a:tr>
              <a:tr h="370840">
                <a:tc>
                  <a:txBody>
                    <a:bodyPr/>
                    <a:lstStyle/>
                    <a:p>
                      <a:pPr algn="ctr"/>
                      <a:r>
                        <a:rPr lang="en-US" dirty="0"/>
                        <a:t>3</a:t>
                      </a:r>
                    </a:p>
                  </a:txBody>
                  <a:tcPr/>
                </a:tc>
                <a:tc>
                  <a:txBody>
                    <a:bodyPr/>
                    <a:lstStyle/>
                    <a:p>
                      <a:r>
                        <a:rPr lang="en-US" sz="1800" b="0" i="0" kern="1200" dirty="0">
                          <a:solidFill>
                            <a:schemeClr val="dk1"/>
                          </a:solidFill>
                          <a:effectLst/>
                          <a:latin typeface="+mn-lt"/>
                          <a:ea typeface="+mn-ea"/>
                          <a:cs typeface="+mn-cs"/>
                        </a:rPr>
                        <a:t>User-defined functions are not stored in library files.</a:t>
                      </a:r>
                      <a:endParaRPr lang="en-US" dirty="0"/>
                    </a:p>
                  </a:txBody>
                  <a:tcPr/>
                </a:tc>
                <a:tc>
                  <a:txBody>
                    <a:bodyPr/>
                    <a:lstStyle/>
                    <a:p>
                      <a:r>
                        <a:rPr lang="en-US" sz="1800" b="0" i="0" kern="1200" dirty="0">
                          <a:solidFill>
                            <a:schemeClr val="dk1"/>
                          </a:solidFill>
                          <a:effectLst/>
                          <a:latin typeface="+mn-lt"/>
                          <a:ea typeface="+mn-ea"/>
                          <a:cs typeface="+mn-cs"/>
                        </a:rPr>
                        <a:t>Library Functions are stored in a special library file.</a:t>
                      </a:r>
                      <a:endParaRPr lang="en-US" dirty="0"/>
                    </a:p>
                  </a:txBody>
                  <a:tcPr/>
                </a:tc>
                <a:extLst>
                  <a:ext uri="{0D108BD9-81ED-4DB2-BD59-A6C34878D82A}">
                    <a16:rowId xmlns:a16="http://schemas.microsoft.com/office/drawing/2014/main" val="3928162734"/>
                  </a:ext>
                </a:extLst>
              </a:tr>
              <a:tr h="370840">
                <a:tc>
                  <a:txBody>
                    <a:bodyPr/>
                    <a:lstStyle/>
                    <a:p>
                      <a:pPr algn="ctr"/>
                      <a:r>
                        <a:rPr lang="en-US" dirty="0"/>
                        <a:t>4</a:t>
                      </a:r>
                    </a:p>
                  </a:txBody>
                  <a:tcPr/>
                </a:tc>
                <a:tc>
                  <a:txBody>
                    <a:bodyPr/>
                    <a:lstStyle/>
                    <a:p>
                      <a:r>
                        <a:rPr lang="en-US" sz="1800" b="0" i="0" kern="1200" dirty="0">
                          <a:solidFill>
                            <a:schemeClr val="dk1"/>
                          </a:solidFill>
                          <a:effectLst/>
                          <a:latin typeface="+mn-lt"/>
                          <a:ea typeface="+mn-ea"/>
                          <a:cs typeface="+mn-cs"/>
                        </a:rPr>
                        <a:t>There is no such kind of requirement to add a particular library.</a:t>
                      </a:r>
                      <a:endParaRPr lang="en-US" dirty="0"/>
                    </a:p>
                  </a:txBody>
                  <a:tcPr/>
                </a:tc>
                <a:tc>
                  <a:txBody>
                    <a:bodyPr/>
                    <a:lstStyle/>
                    <a:p>
                      <a:r>
                        <a:rPr lang="en-US" sz="1800" b="0" i="0" kern="1200" dirty="0">
                          <a:solidFill>
                            <a:schemeClr val="dk1"/>
                          </a:solidFill>
                          <a:effectLst/>
                          <a:latin typeface="+mn-lt"/>
                          <a:ea typeface="+mn-ea"/>
                          <a:cs typeface="+mn-cs"/>
                        </a:rPr>
                        <a:t>If the user wants to use a particular library function then the user has to add the particular library of that function in the header file of the program.</a:t>
                      </a:r>
                      <a:endParaRPr lang="en-US" dirty="0"/>
                    </a:p>
                  </a:txBody>
                  <a:tcPr/>
                </a:tc>
                <a:extLst>
                  <a:ext uri="{0D108BD9-81ED-4DB2-BD59-A6C34878D82A}">
                    <a16:rowId xmlns:a16="http://schemas.microsoft.com/office/drawing/2014/main" val="3565505630"/>
                  </a:ext>
                </a:extLst>
              </a:tr>
              <a:tr h="370840">
                <a:tc>
                  <a:txBody>
                    <a:bodyPr/>
                    <a:lstStyle/>
                    <a:p>
                      <a:pPr algn="ctr"/>
                      <a:r>
                        <a:rPr lang="en-US" dirty="0"/>
                        <a:t>5</a:t>
                      </a:r>
                    </a:p>
                  </a:txBody>
                  <a:tcPr/>
                </a:tc>
                <a:tc>
                  <a:txBody>
                    <a:bodyPr/>
                    <a:lstStyle/>
                    <a:p>
                      <a:r>
                        <a:rPr lang="en-US" sz="1800" b="0" i="0" kern="1200" dirty="0">
                          <a:solidFill>
                            <a:schemeClr val="dk1"/>
                          </a:solidFill>
                          <a:effectLst/>
                          <a:latin typeface="+mn-lt"/>
                          <a:ea typeface="+mn-ea"/>
                          <a:cs typeface="+mn-cs"/>
                        </a:rPr>
                        <a:t>Execution of the program begins from the user-define function</a:t>
                      </a:r>
                      <a:endParaRPr lang="en-US" dirty="0"/>
                    </a:p>
                  </a:txBody>
                  <a:tcPr/>
                </a:tc>
                <a:tc>
                  <a:txBody>
                    <a:bodyPr/>
                    <a:lstStyle/>
                    <a:p>
                      <a:r>
                        <a:rPr lang="en-US" sz="1800" b="0" i="0" kern="1200" dirty="0">
                          <a:solidFill>
                            <a:schemeClr val="dk1"/>
                          </a:solidFill>
                          <a:effectLst/>
                          <a:latin typeface="+mn-lt"/>
                          <a:ea typeface="+mn-ea"/>
                          <a:cs typeface="+mn-cs"/>
                        </a:rPr>
                        <a:t>Execution of the program does not begin from the library function.</a:t>
                      </a:r>
                      <a:endParaRPr lang="en-US" dirty="0"/>
                    </a:p>
                  </a:txBody>
                  <a:tcPr/>
                </a:tc>
                <a:extLst>
                  <a:ext uri="{0D108BD9-81ED-4DB2-BD59-A6C34878D82A}">
                    <a16:rowId xmlns:a16="http://schemas.microsoft.com/office/drawing/2014/main" val="3688296710"/>
                  </a:ext>
                </a:extLst>
              </a:tr>
            </a:tbl>
          </a:graphicData>
        </a:graphic>
      </p:graphicFrame>
    </p:spTree>
    <p:extLst>
      <p:ext uri="{BB962C8B-B14F-4D97-AF65-F5344CB8AC3E}">
        <p14:creationId xmlns:p14="http://schemas.microsoft.com/office/powerpoint/2010/main" val="1244499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dirty="0"/>
              <a:t>Return Reference</a:t>
            </a:r>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7</a:t>
            </a:fld>
            <a:endParaRPr lang="x-none"/>
          </a:p>
        </p:txBody>
      </p:sp>
      <p:sp>
        <p:nvSpPr>
          <p:cNvPr id="4" name="Hộp Văn bản 3">
            <a:extLst>
              <a:ext uri="{FF2B5EF4-FFF2-40B4-BE49-F238E27FC236}">
                <a16:creationId xmlns:a16="http://schemas.microsoft.com/office/drawing/2014/main" id="{32BC4361-8A87-2D7B-0115-2D69C3625D72}"/>
              </a:ext>
            </a:extLst>
          </p:cNvPr>
          <p:cNvSpPr txBox="1"/>
          <p:nvPr/>
        </p:nvSpPr>
        <p:spPr>
          <a:xfrm>
            <a:off x="525780" y="1450848"/>
            <a:ext cx="5990743" cy="923330"/>
          </a:xfrm>
          <a:prstGeom prst="rect">
            <a:avLst/>
          </a:prstGeom>
          <a:noFill/>
        </p:spPr>
        <p:txBody>
          <a:bodyPr wrap="none" rtlCol="0">
            <a:spAutoFit/>
          </a:bodyPr>
          <a:lstStyle/>
          <a:p>
            <a:pPr marL="285750" indent="-285750">
              <a:buFont typeface="Arial" panose="020B0604020202020204" pitchFamily="34" charset="0"/>
              <a:buChar char="•"/>
            </a:pPr>
            <a:r>
              <a:rPr lang="en-US" dirty="0"/>
              <a:t>Return reference of variable</a:t>
            </a:r>
          </a:p>
          <a:p>
            <a:pPr marL="285750" indent="-285750">
              <a:buFont typeface="Arial" panose="020B0604020202020204" pitchFamily="34" charset="0"/>
              <a:buChar char="•"/>
            </a:pPr>
            <a:r>
              <a:rPr lang="en-US" dirty="0"/>
              <a:t>Change value of variable through reference of variable</a:t>
            </a:r>
          </a:p>
          <a:p>
            <a:pPr marL="285750" indent="-285750">
              <a:buFont typeface="Arial" panose="020B0604020202020204" pitchFamily="34" charset="0"/>
              <a:buChar char="•"/>
            </a:pPr>
            <a:r>
              <a:rPr lang="en-US" dirty="0"/>
              <a:t>Save memory and time than return value</a:t>
            </a:r>
          </a:p>
        </p:txBody>
      </p:sp>
      <p:sp>
        <p:nvSpPr>
          <p:cNvPr id="8" name="Hộp Văn bản 7">
            <a:extLst>
              <a:ext uri="{FF2B5EF4-FFF2-40B4-BE49-F238E27FC236}">
                <a16:creationId xmlns:a16="http://schemas.microsoft.com/office/drawing/2014/main" id="{D79E23F4-FC1E-D84C-3C5E-1587DE8C25F1}"/>
              </a:ext>
            </a:extLst>
          </p:cNvPr>
          <p:cNvSpPr txBox="1"/>
          <p:nvPr/>
        </p:nvSpPr>
        <p:spPr>
          <a:xfrm>
            <a:off x="525780" y="3060192"/>
            <a:ext cx="6167628" cy="2308324"/>
          </a:xfrm>
          <a:prstGeom prst="rect">
            <a:avLst/>
          </a:prstGeom>
          <a:solidFill>
            <a:schemeClr val="accent5"/>
          </a:solidFill>
        </p:spPr>
        <p:txBody>
          <a:bodyPr wrap="square">
            <a:spAutoFit/>
          </a:bodyPr>
          <a:lstStyle/>
          <a:p>
            <a:r>
              <a:rPr lang="en-US" sz="1400" b="0" dirty="0">
                <a:solidFill>
                  <a:srgbClr val="C586C0"/>
                </a:solidFill>
                <a:effectLst/>
                <a:highlight>
                  <a:srgbClr val="1F1F1F"/>
                </a:highlight>
                <a:latin typeface="Consolas" panose="020B0609020204030204" pitchFamily="49" charset="0"/>
              </a:rPr>
              <a:t>#include</a:t>
            </a:r>
            <a:r>
              <a:rPr lang="en-US" sz="1400" b="0" dirty="0">
                <a:solidFill>
                  <a:srgbClr val="569CD6"/>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&lt;</a:t>
            </a:r>
            <a:r>
              <a:rPr lang="en-US" sz="1400" b="0" dirty="0" err="1">
                <a:solidFill>
                  <a:srgbClr val="CE9178"/>
                </a:solidFill>
                <a:effectLst/>
                <a:highlight>
                  <a:srgbClr val="1F1F1F"/>
                </a:highlight>
                <a:latin typeface="Consolas" panose="020B0609020204030204" pitchFamily="49" charset="0"/>
              </a:rPr>
              <a:t>stdio.h</a:t>
            </a:r>
            <a:r>
              <a:rPr lang="en-US" sz="1400" b="0" dirty="0">
                <a:solidFill>
                  <a:srgbClr val="CE9178"/>
                </a:solidFill>
                <a:effectLst/>
                <a:highlight>
                  <a:srgbClr val="1F1F1F"/>
                </a:highlight>
                <a:latin typeface="Consolas" panose="020B0609020204030204" pitchFamily="49" charset="0"/>
              </a:rPr>
              <a:t>&gt;</a:t>
            </a:r>
            <a:endParaRPr lang="en-US" sz="1400" b="0" dirty="0">
              <a:solidFill>
                <a:srgbClr val="CCCCCC"/>
              </a:solidFill>
              <a:effectLst/>
              <a:highlight>
                <a:srgbClr val="1F1F1F"/>
              </a:highlight>
              <a:latin typeface="Consolas" panose="020B0609020204030204" pitchFamily="49" charset="0"/>
            </a:endParaRPr>
          </a:p>
          <a:p>
            <a:r>
              <a:rPr lang="en-US" sz="1400" b="0" dirty="0">
                <a:solidFill>
                  <a:srgbClr val="569CD6"/>
                </a:solidFill>
                <a:effectLst/>
                <a:highlight>
                  <a:srgbClr val="1F1F1F"/>
                </a:highlight>
                <a:latin typeface="Consolas" panose="020B0609020204030204" pitchFamily="49" charset="0"/>
              </a:rPr>
              <a:t>int&amp;</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ReturnRef</a:t>
            </a:r>
            <a:r>
              <a:rPr lang="en-US" sz="1400" b="0" dirty="0">
                <a:solidFill>
                  <a:srgbClr val="CCCCCC"/>
                </a:solidFill>
                <a:effectLst/>
                <a:highlight>
                  <a:srgbClr val="1F1F1F"/>
                </a:highlight>
                <a:latin typeface="Consolas" panose="020B0609020204030204" pitchFamily="49" charset="0"/>
              </a:rPr>
              <a:t>(</a:t>
            </a:r>
            <a:r>
              <a:rPr lang="en-US" sz="1400" b="0" dirty="0">
                <a:solidFill>
                  <a:srgbClr val="569CD6"/>
                </a:solidFill>
                <a:effectLst/>
                <a:highlight>
                  <a:srgbClr val="1F1F1F"/>
                </a:highlight>
                <a:latin typeface="Consolas" panose="020B0609020204030204" pitchFamily="49" charset="0"/>
              </a:rPr>
              <a:t>int&amp;</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x</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x</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a:solidFill>
                  <a:srgbClr val="B5CEA8"/>
                </a:solidFill>
                <a:effectLst/>
                <a:highlight>
                  <a:srgbClr val="1F1F1F"/>
                </a:highlight>
                <a:latin typeface="Consolas" panose="020B0609020204030204" pitchFamily="49" charset="0"/>
              </a:rPr>
              <a:t>2</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C586C0"/>
                </a:solidFill>
                <a:effectLst/>
                <a:highlight>
                  <a:srgbClr val="1F1F1F"/>
                </a:highlight>
                <a:latin typeface="Consolas" panose="020B0609020204030204" pitchFamily="49" charset="0"/>
              </a:rPr>
              <a:t>return</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x</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main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num</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B5CEA8"/>
                </a:solidFill>
                <a:effectLst/>
                <a:highlight>
                  <a:srgbClr val="1F1F1F"/>
                </a:highlight>
                <a:latin typeface="Consolas" panose="020B0609020204030204" pitchFamily="49" charset="0"/>
              </a:rPr>
              <a:t>5</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D4D4D4"/>
                </a:solidFill>
                <a:effectLst/>
                <a:highlight>
                  <a:srgbClr val="1F1F1F"/>
                </a:highlight>
                <a:latin typeface="Consolas" panose="020B0609020204030204" pitchFamily="49" charset="0"/>
              </a:rPr>
              <a:t>&amp;</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ref</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ReturnRef</a:t>
            </a:r>
            <a:r>
              <a:rPr lang="en-US" sz="1400" b="0" dirty="0">
                <a:solidFill>
                  <a:srgbClr val="CCCCCC"/>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num</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printf</a:t>
            </a:r>
            <a:r>
              <a:rPr lang="en-US" sz="1400" b="0" dirty="0">
                <a:solidFill>
                  <a:srgbClr val="CCCCCC"/>
                </a:solidFill>
                <a:effectLst/>
                <a:highlight>
                  <a:srgbClr val="1F1F1F"/>
                </a:highlight>
                <a:latin typeface="Consolas" panose="020B0609020204030204" pitchFamily="49" charset="0"/>
              </a:rPr>
              <a:t>(</a:t>
            </a:r>
            <a:r>
              <a:rPr lang="en-US" sz="1400" b="0" dirty="0">
                <a:solidFill>
                  <a:srgbClr val="CE9178"/>
                </a:solidFill>
                <a:effectLst/>
                <a:highlight>
                  <a:srgbClr val="1F1F1F"/>
                </a:highlight>
                <a:latin typeface="Consolas" panose="020B0609020204030204" pitchFamily="49" charset="0"/>
              </a:rPr>
              <a:t>"Value = </a:t>
            </a:r>
            <a:r>
              <a:rPr lang="en-US" sz="1400" b="0" dirty="0">
                <a:solidFill>
                  <a:srgbClr val="9CDCFE"/>
                </a:solidFill>
                <a:effectLst/>
                <a:highlight>
                  <a:srgbClr val="1F1F1F"/>
                </a:highlight>
                <a:latin typeface="Consolas" panose="020B0609020204030204" pitchFamily="49" charset="0"/>
              </a:rPr>
              <a:t>%d</a:t>
            </a:r>
            <a:r>
              <a:rPr lang="en-US" sz="1400" b="0" dirty="0">
                <a:solidFill>
                  <a:srgbClr val="D7BA7D"/>
                </a:solidFill>
                <a:effectLst/>
                <a:highlight>
                  <a:srgbClr val="1F1F1F"/>
                </a:highlight>
                <a:latin typeface="Consolas" panose="020B0609020204030204" pitchFamily="49" charset="0"/>
              </a:rPr>
              <a:t>\n</a:t>
            </a:r>
            <a:r>
              <a:rPr lang="en-US" sz="1400" b="0" dirty="0">
                <a:solidFill>
                  <a:srgbClr val="CE9178"/>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num</a:t>
            </a:r>
            <a:r>
              <a:rPr lang="en-US" sz="1400" b="0" dirty="0">
                <a:solidFill>
                  <a:srgbClr val="CCCCCC"/>
                </a:solidFill>
                <a:effectLst/>
                <a:highlight>
                  <a:srgbClr val="1F1F1F"/>
                </a:highlight>
                <a:latin typeface="Consolas" panose="020B0609020204030204" pitchFamily="49" charset="0"/>
              </a:rPr>
              <a:t>);</a:t>
            </a:r>
            <a:r>
              <a:rPr lang="en-US" sz="1400" b="0" dirty="0">
                <a:solidFill>
                  <a:srgbClr val="6A9955"/>
                </a:solidFill>
                <a:effectLst/>
                <a:highlight>
                  <a:srgbClr val="1F1F1F"/>
                </a:highlight>
                <a:latin typeface="Consolas" panose="020B0609020204030204" pitchFamily="49" charset="0"/>
              </a:rPr>
              <a:t> //Value = 10</a:t>
            </a:r>
            <a:endParaRPr lang="en-US" sz="1400"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2880615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6B3F-BC5B-4B91-9324-190A44D11D03}"/>
              </a:ext>
            </a:extLst>
          </p:cNvPr>
          <p:cNvSpPr>
            <a:spLocks noGrp="1"/>
          </p:cNvSpPr>
          <p:nvPr>
            <p:ph type="title"/>
          </p:nvPr>
        </p:nvSpPr>
        <p:spPr/>
        <p:txBody>
          <a:bodyPr/>
          <a:lstStyle/>
          <a:p>
            <a:r>
              <a:rPr lang="en-US" dirty="0"/>
              <a:t>Return Pointer</a:t>
            </a:r>
          </a:p>
        </p:txBody>
      </p:sp>
      <p:sp>
        <p:nvSpPr>
          <p:cNvPr id="3" name="Slide Number Placeholder 2">
            <a:extLst>
              <a:ext uri="{FF2B5EF4-FFF2-40B4-BE49-F238E27FC236}">
                <a16:creationId xmlns:a16="http://schemas.microsoft.com/office/drawing/2014/main" id="{40554826-6D7F-4398-85DF-1969EC181093}"/>
              </a:ext>
            </a:extLst>
          </p:cNvPr>
          <p:cNvSpPr>
            <a:spLocks noGrp="1"/>
          </p:cNvSpPr>
          <p:nvPr>
            <p:ph type="sldNum" sz="quarter" idx="12"/>
          </p:nvPr>
        </p:nvSpPr>
        <p:spPr/>
        <p:txBody>
          <a:bodyPr/>
          <a:lstStyle/>
          <a:p>
            <a:fld id="{E012F146-47F9-A646-B182-8CC39B8AD32B}" type="slidenum">
              <a:rPr lang="x-none" smtClean="0"/>
              <a:pPr/>
              <a:t>8</a:t>
            </a:fld>
            <a:endParaRPr lang="x-none"/>
          </a:p>
        </p:txBody>
      </p:sp>
      <p:sp>
        <p:nvSpPr>
          <p:cNvPr id="5" name="Hộp Văn bản 4">
            <a:extLst>
              <a:ext uri="{FF2B5EF4-FFF2-40B4-BE49-F238E27FC236}">
                <a16:creationId xmlns:a16="http://schemas.microsoft.com/office/drawing/2014/main" id="{EC327FDC-A183-F354-88F3-849D94290667}"/>
              </a:ext>
            </a:extLst>
          </p:cNvPr>
          <p:cNvSpPr txBox="1"/>
          <p:nvPr/>
        </p:nvSpPr>
        <p:spPr>
          <a:xfrm>
            <a:off x="240792" y="2679712"/>
            <a:ext cx="5998464" cy="2677656"/>
          </a:xfrm>
          <a:prstGeom prst="rect">
            <a:avLst/>
          </a:prstGeom>
          <a:solidFill>
            <a:schemeClr val="accent5"/>
          </a:solidFill>
        </p:spPr>
        <p:txBody>
          <a:bodyPr wrap="square">
            <a:spAutoFit/>
          </a:bodyPr>
          <a:lstStyle/>
          <a:p>
            <a:r>
              <a:rPr lang="en-US" sz="1400" b="0" dirty="0">
                <a:solidFill>
                  <a:srgbClr val="C586C0"/>
                </a:solidFill>
                <a:effectLst/>
                <a:highlight>
                  <a:srgbClr val="1F1F1F"/>
                </a:highlight>
                <a:latin typeface="Consolas" panose="020B0609020204030204" pitchFamily="49" charset="0"/>
              </a:rPr>
              <a:t>#include</a:t>
            </a:r>
            <a:r>
              <a:rPr lang="en-US" sz="1400" b="0" dirty="0">
                <a:solidFill>
                  <a:srgbClr val="569CD6"/>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&lt;</a:t>
            </a:r>
            <a:r>
              <a:rPr lang="en-US" sz="1400" b="0" dirty="0" err="1">
                <a:solidFill>
                  <a:srgbClr val="CE9178"/>
                </a:solidFill>
                <a:effectLst/>
                <a:highlight>
                  <a:srgbClr val="1F1F1F"/>
                </a:highlight>
                <a:latin typeface="Consolas" panose="020B0609020204030204" pitchFamily="49" charset="0"/>
              </a:rPr>
              <a:t>stdio.h</a:t>
            </a:r>
            <a:r>
              <a:rPr lang="en-US" sz="1400" b="0" dirty="0">
                <a:solidFill>
                  <a:srgbClr val="CE9178"/>
                </a:solidFill>
                <a:effectLst/>
                <a:highlight>
                  <a:srgbClr val="1F1F1F"/>
                </a:highlight>
                <a:latin typeface="Consolas" panose="020B0609020204030204" pitchFamily="49" charset="0"/>
              </a:rPr>
              <a:t>&gt;</a:t>
            </a:r>
            <a:endParaRPr lang="en-US" sz="1400" b="0" dirty="0">
              <a:solidFill>
                <a:srgbClr val="CCCCCC"/>
              </a:solidFill>
              <a:effectLst/>
              <a:highlight>
                <a:srgbClr val="1F1F1F"/>
              </a:highlight>
              <a:latin typeface="Consolas" panose="020B0609020204030204" pitchFamily="49" charset="0"/>
            </a:endParaRPr>
          </a:p>
          <a:p>
            <a:r>
              <a:rPr lang="en-US" sz="1400" b="0" dirty="0">
                <a:solidFill>
                  <a:srgbClr val="569CD6"/>
                </a:solidFill>
                <a:effectLst/>
                <a:highlight>
                  <a:srgbClr val="1F1F1F"/>
                </a:highlight>
                <a:latin typeface="Consolas" panose="020B0609020204030204" pitchFamily="49" charset="0"/>
              </a:rPr>
              <a:t>int</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ReturnPointer</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6A9955"/>
                </a:solidFill>
                <a:effectLst/>
                <a:highlight>
                  <a:srgbClr val="1F1F1F"/>
                </a:highlight>
                <a:latin typeface="Consolas" panose="020B0609020204030204" pitchFamily="49" charset="0"/>
              </a:rPr>
              <a:t>//int x = 2; //Warning return address of local variable</a:t>
            </a:r>
            <a:endParaRPr lang="en-US" sz="1400" b="0" dirty="0">
              <a:solidFill>
                <a:srgbClr val="CCCCCC"/>
              </a:solidFill>
              <a:effectLst/>
              <a:highlight>
                <a:srgbClr val="1F1F1F"/>
              </a:highlight>
              <a:latin typeface="Consolas" panose="020B0609020204030204" pitchFamily="49" charset="0"/>
            </a:endParaRP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static</a:t>
            </a:r>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x</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B5CEA8"/>
                </a:solidFill>
                <a:effectLst/>
                <a:highlight>
                  <a:srgbClr val="1F1F1F"/>
                </a:highlight>
                <a:latin typeface="Consolas" panose="020B0609020204030204" pitchFamily="49" charset="0"/>
              </a:rPr>
              <a:t>2</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C586C0"/>
                </a:solidFill>
                <a:effectLst/>
                <a:highlight>
                  <a:srgbClr val="1F1F1F"/>
                </a:highlight>
                <a:latin typeface="Consolas" panose="020B0609020204030204" pitchFamily="49" charset="0"/>
              </a:rPr>
              <a:t>return</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&amp;</a:t>
            </a:r>
            <a:r>
              <a:rPr lang="en-US" sz="1400" b="0" dirty="0">
                <a:solidFill>
                  <a:srgbClr val="9CDCFE"/>
                </a:solidFill>
                <a:effectLst/>
                <a:highlight>
                  <a:srgbClr val="1F1F1F"/>
                </a:highlight>
                <a:latin typeface="Consolas" panose="020B0609020204030204" pitchFamily="49" charset="0"/>
              </a:rPr>
              <a:t>x</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main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num</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num</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ReturnPointer</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printf</a:t>
            </a:r>
            <a:r>
              <a:rPr lang="en-US" sz="1400" b="0" dirty="0">
                <a:solidFill>
                  <a:srgbClr val="CCCCCC"/>
                </a:solidFill>
                <a:effectLst/>
                <a:highlight>
                  <a:srgbClr val="1F1F1F"/>
                </a:highlight>
                <a:latin typeface="Consolas" panose="020B0609020204030204" pitchFamily="49" charset="0"/>
              </a:rPr>
              <a:t>(</a:t>
            </a:r>
            <a:r>
              <a:rPr lang="en-US" sz="1400" b="0" dirty="0">
                <a:solidFill>
                  <a:srgbClr val="CE9178"/>
                </a:solidFill>
                <a:effectLst/>
                <a:highlight>
                  <a:srgbClr val="1F1F1F"/>
                </a:highlight>
                <a:latin typeface="Consolas" panose="020B0609020204030204" pitchFamily="49" charset="0"/>
              </a:rPr>
              <a:t>"Address = </a:t>
            </a:r>
            <a:r>
              <a:rPr lang="en-US" sz="1400" b="0" dirty="0">
                <a:solidFill>
                  <a:srgbClr val="9CDCFE"/>
                </a:solidFill>
                <a:effectLst/>
                <a:highlight>
                  <a:srgbClr val="1F1F1F"/>
                </a:highlight>
                <a:latin typeface="Consolas" panose="020B0609020204030204" pitchFamily="49" charset="0"/>
              </a:rPr>
              <a:t>%p</a:t>
            </a:r>
            <a:r>
              <a:rPr lang="en-US" sz="1400" b="0" dirty="0">
                <a:solidFill>
                  <a:srgbClr val="D7BA7D"/>
                </a:solidFill>
                <a:effectLst/>
                <a:highlight>
                  <a:srgbClr val="1F1F1F"/>
                </a:highlight>
                <a:latin typeface="Consolas" panose="020B0609020204030204" pitchFamily="49" charset="0"/>
              </a:rPr>
              <a:t>\n</a:t>
            </a:r>
            <a:r>
              <a:rPr lang="en-US" sz="1400" b="0" dirty="0">
                <a:solidFill>
                  <a:srgbClr val="CE9178"/>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num</a:t>
            </a:r>
            <a:r>
              <a:rPr lang="en-US" sz="1400" b="0" dirty="0">
                <a:solidFill>
                  <a:srgbClr val="CCCCCC"/>
                </a:solidFill>
                <a:effectLst/>
                <a:highlight>
                  <a:srgbClr val="1F1F1F"/>
                </a:highlight>
                <a:latin typeface="Consolas" panose="020B0609020204030204" pitchFamily="49" charset="0"/>
              </a:rPr>
              <a:t>);</a:t>
            </a:r>
            <a:r>
              <a:rPr lang="en-US" sz="1400" b="0" dirty="0">
                <a:solidFill>
                  <a:srgbClr val="6A9955"/>
                </a:solidFill>
                <a:effectLst/>
                <a:highlight>
                  <a:srgbClr val="1F1F1F"/>
                </a:highlight>
                <a:latin typeface="Consolas" panose="020B0609020204030204" pitchFamily="49" charset="0"/>
              </a:rPr>
              <a:t> //Address = 0x10040210</a:t>
            </a:r>
            <a:endParaRPr lang="en-US" sz="1400" b="0" dirty="0">
              <a:solidFill>
                <a:srgbClr val="CCCCCC"/>
              </a:solidFill>
              <a:effectLst/>
              <a:highlight>
                <a:srgbClr val="1F1F1F"/>
              </a:highlight>
              <a:latin typeface="Consolas" panose="020B0609020204030204" pitchFamily="49" charset="0"/>
            </a:endParaRP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printf</a:t>
            </a:r>
            <a:r>
              <a:rPr lang="en-US" sz="1400" b="0" dirty="0">
                <a:solidFill>
                  <a:srgbClr val="CCCCCC"/>
                </a:solidFill>
                <a:effectLst/>
                <a:highlight>
                  <a:srgbClr val="1F1F1F"/>
                </a:highlight>
                <a:latin typeface="Consolas" panose="020B0609020204030204" pitchFamily="49" charset="0"/>
              </a:rPr>
              <a:t>(</a:t>
            </a:r>
            <a:r>
              <a:rPr lang="en-US" sz="1400" b="0" dirty="0">
                <a:solidFill>
                  <a:srgbClr val="CE9178"/>
                </a:solidFill>
                <a:effectLst/>
                <a:highlight>
                  <a:srgbClr val="1F1F1F"/>
                </a:highlight>
                <a:latin typeface="Consolas" panose="020B0609020204030204" pitchFamily="49" charset="0"/>
              </a:rPr>
              <a:t>"Value = </a:t>
            </a:r>
            <a:r>
              <a:rPr lang="en-US" sz="1400" b="0" dirty="0">
                <a:solidFill>
                  <a:srgbClr val="9CDCFE"/>
                </a:solidFill>
                <a:effectLst/>
                <a:highlight>
                  <a:srgbClr val="1F1F1F"/>
                </a:highlight>
                <a:latin typeface="Consolas" panose="020B0609020204030204" pitchFamily="49" charset="0"/>
              </a:rPr>
              <a:t>%d</a:t>
            </a:r>
            <a:r>
              <a:rPr lang="en-US" sz="1400" b="0" dirty="0">
                <a:solidFill>
                  <a:srgbClr val="D7BA7D"/>
                </a:solidFill>
                <a:effectLst/>
                <a:highlight>
                  <a:srgbClr val="1F1F1F"/>
                </a:highlight>
                <a:latin typeface="Consolas" panose="020B0609020204030204" pitchFamily="49" charset="0"/>
              </a:rPr>
              <a:t>\n</a:t>
            </a:r>
            <a:r>
              <a:rPr lang="en-US" sz="1400" b="0" dirty="0">
                <a:solidFill>
                  <a:srgbClr val="CE9178"/>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num</a:t>
            </a:r>
            <a:r>
              <a:rPr lang="en-US" sz="1400" b="0" dirty="0">
                <a:solidFill>
                  <a:srgbClr val="CCCCCC"/>
                </a:solidFill>
                <a:effectLst/>
                <a:highlight>
                  <a:srgbClr val="1F1F1F"/>
                </a:highlight>
                <a:latin typeface="Consolas" panose="020B0609020204030204" pitchFamily="49" charset="0"/>
              </a:rPr>
              <a:t>);</a:t>
            </a:r>
            <a:r>
              <a:rPr lang="en-US" sz="1400" b="0" dirty="0">
                <a:solidFill>
                  <a:srgbClr val="6A9955"/>
                </a:solidFill>
                <a:effectLst/>
                <a:highlight>
                  <a:srgbClr val="1F1F1F"/>
                </a:highlight>
                <a:latin typeface="Consolas" panose="020B0609020204030204" pitchFamily="49" charset="0"/>
              </a:rPr>
              <a:t> //Value = 10</a:t>
            </a:r>
            <a:endParaRPr lang="en-US" sz="1400" b="0" dirty="0">
              <a:solidFill>
                <a:srgbClr val="CCCCCC"/>
              </a:solidFill>
              <a:effectLst/>
              <a:highlight>
                <a:srgbClr val="1F1F1F"/>
              </a:highlight>
              <a:latin typeface="Consolas" panose="020B0609020204030204" pitchFamily="49" charset="0"/>
            </a:endParaRPr>
          </a:p>
          <a:p>
            <a:r>
              <a:rPr lang="en-US" sz="1400" b="0" dirty="0">
                <a:solidFill>
                  <a:srgbClr val="CCCCCC"/>
                </a:solidFill>
                <a:effectLst/>
                <a:highlight>
                  <a:srgbClr val="1F1F1F"/>
                </a:highlight>
                <a:latin typeface="Consolas" panose="020B0609020204030204" pitchFamily="49" charset="0"/>
              </a:rPr>
              <a:t>}</a:t>
            </a:r>
          </a:p>
        </p:txBody>
      </p:sp>
      <p:sp>
        <p:nvSpPr>
          <p:cNvPr id="8" name="Hộp Văn bản 7">
            <a:extLst>
              <a:ext uri="{FF2B5EF4-FFF2-40B4-BE49-F238E27FC236}">
                <a16:creationId xmlns:a16="http://schemas.microsoft.com/office/drawing/2014/main" id="{DD96BA8B-C2D7-0D82-5263-E3FBE90BF391}"/>
              </a:ext>
            </a:extLst>
          </p:cNvPr>
          <p:cNvSpPr txBox="1"/>
          <p:nvPr/>
        </p:nvSpPr>
        <p:spPr>
          <a:xfrm>
            <a:off x="6324600" y="2679712"/>
            <a:ext cx="5782056" cy="2739211"/>
          </a:xfrm>
          <a:prstGeom prst="rect">
            <a:avLst/>
          </a:prstGeom>
          <a:solidFill>
            <a:schemeClr val="accent5"/>
          </a:solidFill>
        </p:spPr>
        <p:txBody>
          <a:bodyPr wrap="square">
            <a:spAutoFit/>
          </a:bodyPr>
          <a:lstStyle/>
          <a:p>
            <a:r>
              <a:rPr lang="en-US" sz="1400" b="0" dirty="0">
                <a:solidFill>
                  <a:srgbClr val="C586C0"/>
                </a:solidFill>
                <a:effectLst/>
                <a:highlight>
                  <a:srgbClr val="1F1F1F"/>
                </a:highlight>
                <a:latin typeface="Consolas" panose="020B0609020204030204" pitchFamily="49" charset="0"/>
              </a:rPr>
              <a:t>#include</a:t>
            </a:r>
            <a:r>
              <a:rPr lang="en-US" sz="1400" b="0" dirty="0">
                <a:solidFill>
                  <a:srgbClr val="569CD6"/>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&lt;</a:t>
            </a:r>
            <a:r>
              <a:rPr lang="en-US" sz="1400" b="0" dirty="0" err="1">
                <a:solidFill>
                  <a:srgbClr val="CE9178"/>
                </a:solidFill>
                <a:effectLst/>
                <a:highlight>
                  <a:srgbClr val="1F1F1F"/>
                </a:highlight>
                <a:latin typeface="Consolas" panose="020B0609020204030204" pitchFamily="49" charset="0"/>
              </a:rPr>
              <a:t>stdio.h</a:t>
            </a:r>
            <a:r>
              <a:rPr lang="en-US" sz="1400" b="0" dirty="0">
                <a:solidFill>
                  <a:srgbClr val="CE9178"/>
                </a:solidFill>
                <a:effectLst/>
                <a:highlight>
                  <a:srgbClr val="1F1F1F"/>
                </a:highlight>
                <a:latin typeface="Consolas" panose="020B0609020204030204" pitchFamily="49" charset="0"/>
              </a:rPr>
              <a:t>&gt;</a:t>
            </a:r>
            <a:endParaRPr lang="en-US" sz="1400" b="0" dirty="0">
              <a:solidFill>
                <a:srgbClr val="CCCCCC"/>
              </a:solidFill>
              <a:effectLst/>
              <a:highlight>
                <a:srgbClr val="1F1F1F"/>
              </a:highlight>
              <a:latin typeface="Consolas" panose="020B0609020204030204" pitchFamily="49" charset="0"/>
            </a:endParaRPr>
          </a:p>
          <a:p>
            <a:r>
              <a:rPr lang="en-US" sz="1400" b="0" dirty="0">
                <a:solidFill>
                  <a:srgbClr val="C586C0"/>
                </a:solidFill>
                <a:effectLst/>
                <a:highlight>
                  <a:srgbClr val="1F1F1F"/>
                </a:highlight>
                <a:latin typeface="Consolas" panose="020B0609020204030204" pitchFamily="49" charset="0"/>
              </a:rPr>
              <a:t>#include</a:t>
            </a:r>
            <a:r>
              <a:rPr lang="en-US" sz="1400" b="0" dirty="0">
                <a:solidFill>
                  <a:srgbClr val="569CD6"/>
                </a:solidFill>
                <a:effectLst/>
                <a:highlight>
                  <a:srgbClr val="1F1F1F"/>
                </a:highlight>
                <a:latin typeface="Consolas" panose="020B0609020204030204" pitchFamily="49" charset="0"/>
              </a:rPr>
              <a:t> </a:t>
            </a:r>
            <a:r>
              <a:rPr lang="en-US" sz="1400" b="0" dirty="0">
                <a:solidFill>
                  <a:srgbClr val="CE9178"/>
                </a:solidFill>
                <a:effectLst/>
                <a:highlight>
                  <a:srgbClr val="1F1F1F"/>
                </a:highlight>
                <a:latin typeface="Consolas" panose="020B0609020204030204" pitchFamily="49" charset="0"/>
              </a:rPr>
              <a:t>&lt;</a:t>
            </a:r>
            <a:r>
              <a:rPr lang="en-US" sz="1400" b="0" dirty="0" err="1">
                <a:solidFill>
                  <a:srgbClr val="CE9178"/>
                </a:solidFill>
                <a:effectLst/>
                <a:highlight>
                  <a:srgbClr val="1F1F1F"/>
                </a:highlight>
                <a:latin typeface="Consolas" panose="020B0609020204030204" pitchFamily="49" charset="0"/>
              </a:rPr>
              <a:t>stdlib.h</a:t>
            </a:r>
            <a:r>
              <a:rPr lang="en-US" sz="1400" b="0" dirty="0">
                <a:solidFill>
                  <a:srgbClr val="CE9178"/>
                </a:solidFill>
                <a:effectLst/>
                <a:highlight>
                  <a:srgbClr val="1F1F1F"/>
                </a:highlight>
                <a:latin typeface="Consolas" panose="020B0609020204030204" pitchFamily="49" charset="0"/>
              </a:rPr>
              <a:t>&gt;</a:t>
            </a:r>
            <a:endParaRPr lang="en-US" sz="1400" b="0" dirty="0">
              <a:solidFill>
                <a:srgbClr val="CCCCCC"/>
              </a:solidFill>
              <a:effectLst/>
              <a:highlight>
                <a:srgbClr val="1F1F1F"/>
              </a:highlight>
              <a:latin typeface="Consolas" panose="020B0609020204030204" pitchFamily="49" charset="0"/>
            </a:endParaRPr>
          </a:p>
          <a:p>
            <a:r>
              <a:rPr lang="en-US" sz="1400" b="0" dirty="0">
                <a:solidFill>
                  <a:srgbClr val="569CD6"/>
                </a:solidFill>
                <a:effectLst/>
                <a:highlight>
                  <a:srgbClr val="1F1F1F"/>
                </a:highlight>
                <a:latin typeface="Consolas" panose="020B0609020204030204" pitchFamily="49" charset="0"/>
              </a:rPr>
              <a:t>int</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ReturnPointer</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9CDCFE"/>
                </a:solidFill>
                <a:effectLst/>
                <a:highlight>
                  <a:srgbClr val="1F1F1F"/>
                </a:highlight>
                <a:latin typeface="Consolas" panose="020B0609020204030204" pitchFamily="49" charset="0"/>
              </a:rPr>
              <a:t>ptr</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a:t>
            </a:r>
            <a:r>
              <a:rPr lang="en-US" sz="1400" b="0" dirty="0">
                <a:solidFill>
                  <a:srgbClr val="DCDCAA"/>
                </a:solidFill>
                <a:effectLst/>
                <a:highlight>
                  <a:srgbClr val="1F1F1F"/>
                </a:highlight>
                <a:latin typeface="Consolas" panose="020B0609020204030204" pitchFamily="49" charset="0"/>
              </a:rPr>
              <a:t>malloc</a:t>
            </a:r>
            <a:r>
              <a:rPr lang="en-US" sz="1400" b="0" dirty="0">
                <a:solidFill>
                  <a:srgbClr val="CCCCCC"/>
                </a:solidFill>
                <a:effectLst/>
                <a:highlight>
                  <a:srgbClr val="1F1F1F"/>
                </a:highlight>
                <a:latin typeface="Consolas" panose="020B0609020204030204" pitchFamily="49" charset="0"/>
              </a:rPr>
              <a:t>(</a:t>
            </a:r>
            <a:r>
              <a:rPr lang="en-US" sz="1400" b="0" dirty="0" err="1">
                <a:solidFill>
                  <a:srgbClr val="569CD6"/>
                </a:solidFill>
                <a:effectLst/>
                <a:highlight>
                  <a:srgbClr val="1F1F1F"/>
                </a:highlight>
                <a:latin typeface="Consolas" panose="020B0609020204030204" pitchFamily="49" charset="0"/>
              </a:rPr>
              <a:t>sizeof</a:t>
            </a:r>
            <a:r>
              <a:rPr lang="en-US" sz="1400" b="0" dirty="0">
                <a:solidFill>
                  <a:srgbClr val="CCCCCC"/>
                </a:solidFill>
                <a:effectLst/>
                <a:highlight>
                  <a:srgbClr val="1F1F1F"/>
                </a:highlight>
                <a:latin typeface="Consolas" panose="020B0609020204030204" pitchFamily="49" charset="0"/>
              </a:rPr>
              <a:t>(</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err="1">
                <a:solidFill>
                  <a:srgbClr val="9CDCFE"/>
                </a:solidFill>
                <a:effectLst/>
                <a:highlight>
                  <a:srgbClr val="1F1F1F"/>
                </a:highlight>
                <a:latin typeface="Consolas" panose="020B0609020204030204" pitchFamily="49" charset="0"/>
              </a:rPr>
              <a:t>ptr</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2</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C586C0"/>
                </a:solidFill>
                <a:effectLst/>
                <a:highlight>
                  <a:srgbClr val="1F1F1F"/>
                </a:highlight>
                <a:latin typeface="Consolas" panose="020B0609020204030204" pitchFamily="49" charset="0"/>
              </a:rPr>
              <a:t>return</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9CDCFE"/>
                </a:solidFill>
                <a:effectLst/>
                <a:highlight>
                  <a:srgbClr val="1F1F1F"/>
                </a:highlight>
                <a:latin typeface="Consolas" panose="020B0609020204030204" pitchFamily="49" charset="0"/>
              </a:rPr>
              <a:t>ptr</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main</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num </a:t>
            </a:r>
            <a:r>
              <a:rPr lang="en-US" sz="1400" b="0" dirty="0">
                <a:solidFill>
                  <a:srgbClr val="D4D4D4"/>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ReturnPointer</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printf</a:t>
            </a:r>
            <a:r>
              <a:rPr lang="en-US" sz="1400" b="0" dirty="0">
                <a:solidFill>
                  <a:srgbClr val="CCCCCC"/>
                </a:solidFill>
                <a:effectLst/>
                <a:highlight>
                  <a:srgbClr val="1F1F1F"/>
                </a:highlight>
                <a:latin typeface="Consolas" panose="020B0609020204030204" pitchFamily="49" charset="0"/>
              </a:rPr>
              <a:t>(</a:t>
            </a:r>
            <a:r>
              <a:rPr lang="en-US" sz="1400" b="0" dirty="0">
                <a:solidFill>
                  <a:srgbClr val="CE9178"/>
                </a:solidFill>
                <a:effectLst/>
                <a:highlight>
                  <a:srgbClr val="1F1F1F"/>
                </a:highlight>
                <a:latin typeface="Consolas" panose="020B0609020204030204" pitchFamily="49" charset="0"/>
              </a:rPr>
              <a:t>"Address = </a:t>
            </a:r>
            <a:r>
              <a:rPr lang="en-US" sz="1400" b="0" dirty="0">
                <a:solidFill>
                  <a:srgbClr val="9CDCFE"/>
                </a:solidFill>
                <a:effectLst/>
                <a:highlight>
                  <a:srgbClr val="1F1F1F"/>
                </a:highlight>
                <a:latin typeface="Consolas" panose="020B0609020204030204" pitchFamily="49" charset="0"/>
              </a:rPr>
              <a:t>%p</a:t>
            </a:r>
            <a:r>
              <a:rPr lang="en-US" sz="1400" b="0" dirty="0">
                <a:solidFill>
                  <a:srgbClr val="D7BA7D"/>
                </a:solidFill>
                <a:effectLst/>
                <a:highlight>
                  <a:srgbClr val="1F1F1F"/>
                </a:highlight>
                <a:latin typeface="Consolas" panose="020B0609020204030204" pitchFamily="49" charset="0"/>
              </a:rPr>
              <a:t>\n</a:t>
            </a:r>
            <a:r>
              <a:rPr lang="en-US" sz="1400" b="0" dirty="0">
                <a:solidFill>
                  <a:srgbClr val="CE9178"/>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num</a:t>
            </a:r>
            <a:r>
              <a:rPr lang="en-US" sz="1400" b="0" dirty="0">
                <a:solidFill>
                  <a:srgbClr val="CCCCCC"/>
                </a:solidFill>
                <a:effectLst/>
                <a:highlight>
                  <a:srgbClr val="1F1F1F"/>
                </a:highlight>
                <a:latin typeface="Consolas" panose="020B0609020204030204" pitchFamily="49" charset="0"/>
              </a:rPr>
              <a:t>);</a:t>
            </a:r>
            <a:r>
              <a:rPr lang="en-US" sz="1400" b="0" dirty="0">
                <a:solidFill>
                  <a:srgbClr val="6A9955"/>
                </a:solidFill>
                <a:effectLst/>
                <a:highlight>
                  <a:srgbClr val="1F1F1F"/>
                </a:highlight>
                <a:latin typeface="Consolas" panose="020B0609020204030204" pitchFamily="49" charset="0"/>
              </a:rPr>
              <a:t> //Address = 0x00000480</a:t>
            </a:r>
            <a:endParaRPr lang="en-US" sz="1400" b="0" dirty="0">
              <a:solidFill>
                <a:srgbClr val="CCCCCC"/>
              </a:solidFill>
              <a:effectLst/>
              <a:highlight>
                <a:srgbClr val="1F1F1F"/>
              </a:highlight>
              <a:latin typeface="Consolas" panose="020B0609020204030204" pitchFamily="49" charset="0"/>
            </a:endParaRPr>
          </a:p>
          <a:p>
            <a:r>
              <a:rPr lang="en-US" sz="1400" b="0" dirty="0">
                <a:solidFill>
                  <a:srgbClr val="CCCCCC"/>
                </a:solidFill>
                <a:effectLst/>
                <a:highlight>
                  <a:srgbClr val="1F1F1F"/>
                </a:highlight>
                <a:latin typeface="Consolas" panose="020B0609020204030204" pitchFamily="49" charset="0"/>
              </a:rPr>
              <a:t>   </a:t>
            </a:r>
            <a:r>
              <a:rPr lang="en-US" sz="1400" b="0" dirty="0" err="1">
                <a:solidFill>
                  <a:srgbClr val="DCDCAA"/>
                </a:solidFill>
                <a:effectLst/>
                <a:highlight>
                  <a:srgbClr val="1F1F1F"/>
                </a:highlight>
                <a:latin typeface="Consolas" panose="020B0609020204030204" pitchFamily="49" charset="0"/>
              </a:rPr>
              <a:t>printf</a:t>
            </a:r>
            <a:r>
              <a:rPr lang="en-US" sz="1400" b="0" dirty="0">
                <a:solidFill>
                  <a:srgbClr val="CCCCCC"/>
                </a:solidFill>
                <a:effectLst/>
                <a:highlight>
                  <a:srgbClr val="1F1F1F"/>
                </a:highlight>
                <a:latin typeface="Consolas" panose="020B0609020204030204" pitchFamily="49" charset="0"/>
              </a:rPr>
              <a:t>(</a:t>
            </a:r>
            <a:r>
              <a:rPr lang="en-US" sz="1400" b="0" dirty="0">
                <a:solidFill>
                  <a:srgbClr val="CE9178"/>
                </a:solidFill>
                <a:effectLst/>
                <a:highlight>
                  <a:srgbClr val="1F1F1F"/>
                </a:highlight>
                <a:latin typeface="Consolas" panose="020B0609020204030204" pitchFamily="49" charset="0"/>
              </a:rPr>
              <a:t>"Value = </a:t>
            </a:r>
            <a:r>
              <a:rPr lang="en-US" sz="1400" b="0" dirty="0">
                <a:solidFill>
                  <a:srgbClr val="9CDCFE"/>
                </a:solidFill>
                <a:effectLst/>
                <a:highlight>
                  <a:srgbClr val="1F1F1F"/>
                </a:highlight>
                <a:latin typeface="Consolas" panose="020B0609020204030204" pitchFamily="49" charset="0"/>
              </a:rPr>
              <a:t>%d</a:t>
            </a:r>
            <a:r>
              <a:rPr lang="en-US" sz="1400" b="0" dirty="0">
                <a:solidFill>
                  <a:srgbClr val="D7BA7D"/>
                </a:solidFill>
                <a:effectLst/>
                <a:highlight>
                  <a:srgbClr val="1F1F1F"/>
                </a:highlight>
                <a:latin typeface="Consolas" panose="020B0609020204030204" pitchFamily="49" charset="0"/>
              </a:rPr>
              <a:t>\n</a:t>
            </a:r>
            <a:r>
              <a:rPr lang="en-US" sz="1400" b="0" dirty="0">
                <a:solidFill>
                  <a:srgbClr val="CE9178"/>
                </a:solidFill>
                <a:effectLst/>
                <a:highlight>
                  <a:srgbClr val="1F1F1F"/>
                </a:highlight>
                <a:latin typeface="Consolas" panose="020B0609020204030204" pitchFamily="49" charset="0"/>
              </a:rPr>
              <a: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num</a:t>
            </a:r>
            <a:r>
              <a:rPr lang="en-US" sz="1400" b="0" dirty="0">
                <a:solidFill>
                  <a:srgbClr val="CCCCCC"/>
                </a:solidFill>
                <a:effectLst/>
                <a:highlight>
                  <a:srgbClr val="1F1F1F"/>
                </a:highlight>
                <a:latin typeface="Consolas" panose="020B0609020204030204" pitchFamily="49" charset="0"/>
              </a:rPr>
              <a:t>);</a:t>
            </a:r>
            <a:r>
              <a:rPr lang="en-US" sz="1400" b="0" dirty="0">
                <a:solidFill>
                  <a:srgbClr val="6A9955"/>
                </a:solidFill>
                <a:effectLst/>
                <a:highlight>
                  <a:srgbClr val="1F1F1F"/>
                </a:highlight>
                <a:latin typeface="Consolas" panose="020B0609020204030204" pitchFamily="49" charset="0"/>
              </a:rPr>
              <a:t> //Value = </a:t>
            </a:r>
            <a:r>
              <a:rPr lang="en-US" sz="1400" dirty="0">
                <a:solidFill>
                  <a:srgbClr val="6A9955"/>
                </a:solidFill>
                <a:highlight>
                  <a:srgbClr val="1F1F1F"/>
                </a:highlight>
                <a:latin typeface="Consolas" panose="020B0609020204030204" pitchFamily="49" charset="0"/>
              </a:rPr>
              <a:t>2</a:t>
            </a:r>
            <a:endParaRPr lang="en-US" sz="1400"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8656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85586-0B32-6E41-8B9A-4AB9C15135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3022"/>
            <a:ext cx="12192000" cy="6858000"/>
          </a:xfrm>
          <a:prstGeom prst="rect">
            <a:avLst/>
          </a:prstGeom>
        </p:spPr>
      </p:pic>
      <p:sp>
        <p:nvSpPr>
          <p:cNvPr id="14" name="TextBox 13">
            <a:extLst>
              <a:ext uri="{FF2B5EF4-FFF2-40B4-BE49-F238E27FC236}">
                <a16:creationId xmlns:a16="http://schemas.microsoft.com/office/drawing/2014/main" id="{36BC0877-AE0C-CD49-8CC8-08B15A284ECF}"/>
              </a:ext>
            </a:extLst>
          </p:cNvPr>
          <p:cNvSpPr txBox="1"/>
          <p:nvPr/>
        </p:nvSpPr>
        <p:spPr>
          <a:xfrm>
            <a:off x="755990" y="5015709"/>
            <a:ext cx="11077318" cy="1569660"/>
          </a:xfrm>
          <a:prstGeom prst="rect">
            <a:avLst/>
          </a:prstGeom>
          <a:noFill/>
        </p:spPr>
        <p:txBody>
          <a:bodyPr wrap="square" rtlCol="0">
            <a:spAutoFit/>
          </a:bodyPr>
          <a:lstStyle/>
          <a:p>
            <a:pPr>
              <a:defRPr/>
            </a:pPr>
            <a:r>
              <a:rPr lang="en-US" sz="4800" b="1" spc="-100">
                <a:solidFill>
                  <a:srgbClr val="33B2C1"/>
                </a:solidFill>
                <a:latin typeface="BR Omega VN" pitchFamily="2" charset="77"/>
                <a:cs typeface="Arial" panose="020B0604020202020204" pitchFamily="34" charset="0"/>
              </a:rPr>
              <a:t>Pass By Value, Pass By Reference, Pass By Pointer</a:t>
            </a:r>
          </a:p>
        </p:txBody>
      </p:sp>
      <p:pic>
        <p:nvPicPr>
          <p:cNvPr id="5" name="Picture 4">
            <a:extLst>
              <a:ext uri="{FF2B5EF4-FFF2-40B4-BE49-F238E27FC236}">
                <a16:creationId xmlns:a16="http://schemas.microsoft.com/office/drawing/2014/main" id="{D489E349-25C3-1A46-AE4F-E0A4386410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6" name="Rounded Rectangle 5">
            <a:extLst>
              <a:ext uri="{FF2B5EF4-FFF2-40B4-BE49-F238E27FC236}">
                <a16:creationId xmlns:a16="http://schemas.microsoft.com/office/drawing/2014/main" id="{E3F436C3-2D7E-3041-8D47-B0532422070A}"/>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F4407E3-3E6B-5A47-B389-511C74BB1A06}"/>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178CDE7-05D8-8744-8038-80AF282A4A77}"/>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AB7FD58-2046-E544-8F06-EB3780AD0E39}"/>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75B6CAA-AB44-C24F-81BA-CF8CFFB6AC6F}"/>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293BB38-F63D-754F-88AF-1C953B612D17}"/>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B55EFAD-6583-8342-9ACE-C70DCD1F1FE2}"/>
              </a:ext>
            </a:extLst>
          </p:cNvPr>
          <p:cNvSpPr>
            <a:spLocks noGrp="1"/>
          </p:cNvSpPr>
          <p:nvPr>
            <p:ph type="sldNum" sz="quarter" idx="12"/>
          </p:nvPr>
        </p:nvSpPr>
        <p:spPr/>
        <p:txBody>
          <a:bodyPr/>
          <a:lstStyle/>
          <a:p>
            <a:fld id="{E012F146-47F9-A646-B182-8CC39B8AD32B}" type="slidenum">
              <a:rPr lang="x-none" smtClean="0"/>
              <a:pPr/>
              <a:t>9</a:t>
            </a:fld>
            <a:endParaRPr lang="x-none"/>
          </a:p>
        </p:txBody>
      </p:sp>
    </p:spTree>
    <p:extLst>
      <p:ext uri="{BB962C8B-B14F-4D97-AF65-F5344CB8AC3E}">
        <p14:creationId xmlns:p14="http://schemas.microsoft.com/office/powerpoint/2010/main" val="136225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4"/>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Custom 1">
      <a:dk1>
        <a:srgbClr val="034EA2"/>
      </a:dk1>
      <a:lt1>
        <a:sysClr val="window" lastClr="FFFFFF"/>
      </a:lt1>
      <a:dk2>
        <a:srgbClr val="19226D"/>
      </a:dk2>
      <a:lt2>
        <a:srgbClr val="F37021"/>
      </a:lt2>
      <a:accent1>
        <a:srgbClr val="33B2C1"/>
      </a:accent1>
      <a:accent2>
        <a:srgbClr val="50B848"/>
      </a:accent2>
      <a:accent3>
        <a:srgbClr val="F2F2F2"/>
      </a:accent3>
      <a:accent4>
        <a:srgbClr val="BFBFBF"/>
      </a:accent4>
      <a:accent5>
        <a:srgbClr val="171616"/>
      </a:accent5>
      <a:accent6>
        <a:srgbClr val="AEABAB"/>
      </a:accent6>
      <a:hlink>
        <a:srgbClr val="F37021"/>
      </a:hlink>
      <a:folHlink>
        <a:srgbClr val="F37021"/>
      </a:folHlink>
    </a:clrScheme>
    <a:fontScheme name="FPT Software temp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025EE49072A344680F2B9862B611BC1" ma:contentTypeVersion="7" ma:contentTypeDescription="Create a new document." ma:contentTypeScope="" ma:versionID="ec154b2926359ed93161a7e01877daf7">
  <xsd:schema xmlns:xsd="http://www.w3.org/2001/XMLSchema" xmlns:xs="http://www.w3.org/2001/XMLSchema" xmlns:p="http://schemas.microsoft.com/office/2006/metadata/properties" xmlns:ns2="7b90e749-ba76-4bb9-a17c-cfd502b27dd4" xmlns:ns3="c714ef66-905e-4757-b7e1-03e6f91933c0" targetNamespace="http://schemas.microsoft.com/office/2006/metadata/properties" ma:root="true" ma:fieldsID="d1006a027548affa5b53bb97270fce12" ns2:_="" ns3:_="">
    <xsd:import namespace="7b90e749-ba76-4bb9-a17c-cfd502b27dd4"/>
    <xsd:import namespace="c714ef66-905e-4757-b7e1-03e6f91933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90e749-ba76-4bb9-a17c-cfd502b27d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14ef66-905e-4757-b7e1-03e6f91933c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7C9930-BD52-4B91-BB2D-F827F369E323}">
  <ds:schemaRefs>
    <ds:schemaRef ds:uri="c714ef66-905e-4757-b7e1-03e6f91933c0"/>
    <ds:schemaRef ds:uri="http://schemas.microsoft.com/office/infopath/2007/PartnerControls"/>
    <ds:schemaRef ds:uri="http://purl.org/dc/elements/1.1/"/>
    <ds:schemaRef ds:uri="http://schemas.microsoft.com/office/2006/documentManagement/types"/>
    <ds:schemaRef ds:uri="http://purl.org/dc/terms/"/>
    <ds:schemaRef ds:uri="http://purl.org/dc/dcmitype/"/>
    <ds:schemaRef ds:uri="http://www.w3.org/XML/1998/namespace"/>
    <ds:schemaRef ds:uri="7b90e749-ba76-4bb9-a17c-cfd502b27dd4"/>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7FD9386F-EB9F-49F6-A20E-CBCF7CC5DE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90e749-ba76-4bb9-a17c-cfd502b27dd4"/>
    <ds:schemaRef ds:uri="c714ef66-905e-4757-b7e1-03e6f9193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715033-5804-4F57-8B68-F9A2B47F75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14781</TotalTime>
  <Words>1547</Words>
  <Application>Microsoft Office PowerPoint</Application>
  <PresentationFormat>Màn hình rộng</PresentationFormat>
  <Paragraphs>207</Paragraphs>
  <Slides>18</Slides>
  <Notes>15</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18</vt:i4>
      </vt:variant>
    </vt:vector>
  </HeadingPairs>
  <TitlesOfParts>
    <vt:vector size="28" baseType="lpstr">
      <vt:lpstr>Arial</vt:lpstr>
      <vt:lpstr>BR Omega VN</vt:lpstr>
      <vt:lpstr>Calibri</vt:lpstr>
      <vt:lpstr>Consolas</vt:lpstr>
      <vt:lpstr>Helvetica Neue</vt:lpstr>
      <vt:lpstr>Nunito</vt:lpstr>
      <vt:lpstr>Roboto</vt:lpstr>
      <vt:lpstr>Roboto</vt:lpstr>
      <vt:lpstr>Söhne</vt:lpstr>
      <vt:lpstr>Office Theme</vt:lpstr>
      <vt:lpstr>Bản trình bày PowerPoint</vt:lpstr>
      <vt:lpstr> How function work</vt:lpstr>
      <vt:lpstr>Library Function</vt:lpstr>
      <vt:lpstr>User Defined Function</vt:lpstr>
      <vt:lpstr>User Defined Function types </vt:lpstr>
      <vt:lpstr>User Defined Function vs Library function</vt:lpstr>
      <vt:lpstr>Return Reference</vt:lpstr>
      <vt:lpstr>Return Pointer</vt:lpstr>
      <vt:lpstr>Bản trình bày PowerPoint</vt:lpstr>
      <vt:lpstr>Pass By Value in C and C++</vt:lpstr>
      <vt:lpstr>Pass By Reference in C</vt:lpstr>
      <vt:lpstr>Bản trình bày PowerPoint</vt:lpstr>
      <vt:lpstr>Pass by reference in C++</vt:lpstr>
      <vt:lpstr>Compare Pass by Reference and Pass by Pointer in C++</vt:lpstr>
      <vt:lpstr>Bản trình bày PowerPoint</vt:lpstr>
      <vt:lpstr>What is Lamda Expression</vt:lpstr>
      <vt:lpstr>Return Reference</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dc:creator>
  <cp:lastModifiedBy>CHU XUAN HUNG 20191878</cp:lastModifiedBy>
  <cp:revision>434</cp:revision>
  <dcterms:created xsi:type="dcterms:W3CDTF">2021-11-26T03:15:35Z</dcterms:created>
  <dcterms:modified xsi:type="dcterms:W3CDTF">2024-05-13T03:33:25Z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0x0101003025EE49072A344680F2B9862B611BC1</vt:lpwstr>
  </property>
</Properties>
</file>